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6" r:id="rId5"/>
    <p:sldId id="264" r:id="rId6"/>
    <p:sldId id="258" r:id="rId7"/>
    <p:sldId id="265" r:id="rId8"/>
    <p:sldId id="261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62" r:id="rId17"/>
    <p:sldId id="273" r:id="rId18"/>
    <p:sldId id="274" r:id="rId19"/>
    <p:sldId id="276" r:id="rId20"/>
    <p:sldId id="277" r:id="rId21"/>
    <p:sldId id="288" r:id="rId22"/>
    <p:sldId id="278" r:id="rId23"/>
    <p:sldId id="279" r:id="rId24"/>
    <p:sldId id="275" r:id="rId25"/>
    <p:sldId id="281" r:id="rId26"/>
    <p:sldId id="280" r:id="rId27"/>
    <p:sldId id="282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2454C3"/>
    <a:srgbClr val="9CB3D6"/>
    <a:srgbClr val="4B94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60B02B-34BD-0149-9FFD-0708F43A3D20}" v="61" dt="2024-01-29T23:16:51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1" autoAdjust="0"/>
    <p:restoredTop sz="82373"/>
  </p:normalViewPr>
  <p:slideViewPr>
    <p:cSldViewPr snapToGrid="0">
      <p:cViewPr varScale="1">
        <p:scale>
          <a:sx n="125" d="100"/>
          <a:sy n="125" d="100"/>
        </p:scale>
        <p:origin x="13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EDE0F-D7D4-BD44-9985-986BC3F51CF2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9BAB-C71C-5948-B622-39FF4D2A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 show </a:t>
            </a:r>
            <a:r>
              <a:rPr lang="en-US" dirty="0" err="1"/>
              <a:t>openai.com</a:t>
            </a:r>
            <a:r>
              <a:rPr lang="en-US" dirty="0"/>
              <a:t> playground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413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2250C-5A07-E09F-851A-49101EEEE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884AF-514D-6E73-0AB0-C8EBECB9C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23BA-A7B4-2C3C-B9AC-BA7AC9B30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E18BD-6276-201C-34B8-C548DBD68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8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AC70C-BF33-83D7-DAFB-BD2EB519B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8E1C35-3178-D61F-2CC5-4C2C45121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117D8-7172-4046-090D-C6567AE3C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C4895-1363-74DB-5FEF-2F94A610C4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92C8D-A9FD-6E9E-3D9B-82B843D0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E8251-EA2A-BFB0-FC00-91D640128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5F1E7-E4AC-5F09-DE66-D072EE59F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173A4-53D9-8318-DC3E-E2A8EE6D9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5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FB7DD-07B3-FA5A-FC27-D182989AD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249BF3-85CC-D97B-2C71-8659715018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E77117-BE63-236B-7115-FBFFA7BE3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28AAF-DCB3-F33C-128F-CED71A6FC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93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014D5-9F9F-81FC-BA4D-BD0FCEC47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24C660-29D6-1B1D-A652-8090F4D9A9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FE71C3-8614-3519-F442-D6A69B50C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ED2EB-0111-F4EF-D211-A9EF37A86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74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RAG chat app with thought process that shows the steps. Start with Ask tab for simplicity.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41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2B9A-180E-C467-DCC2-E9BA2E674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3C7A18-2DE5-045C-7C06-23B6B73FC0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7D21F-D5CF-15C0-6856-10F342EA7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2A66E-4569-1161-E859-202FC32CB0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91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30436-2EAA-CC16-0522-9D64E2B61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9AE66C-0A29-EFA0-AD1D-E79C25E10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5E1AF-B0FA-F61D-DAFA-FCEE09EE6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E70EB-A4EC-1C17-7D60-97F11021A1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65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2977-F886-353D-73FE-5095F27B9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52C3E7-165F-9F86-F0DC-5F58F1FB25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C5B7B3-8F98-3790-D6CF-AF583F54B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F2291-7803-E7A9-9D67-E1D952648A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65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833AF-FBEF-A601-DFD7-D3106C5F0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A19C0B-C21F-2B94-1714-8C3F3CD5A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436DF3-D60E-9F2E-0129-231272085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803B8-1C68-70FF-9526-7B712A402E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56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26436-002C-BAE8-68B0-12DFF776B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1CD207-2D5D-244B-6FA8-77D36B102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82F33C-FD11-03E7-0135-61F98DC58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85556-C550-9983-3014-61B35C51A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8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3BC50F-DD8A-FB79-608E-7E9ACC5FD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D56688-FDE8-6D4F-EB82-959C415B82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0A814-258F-B0EC-EFB4-8FA7DB1C1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51225-5610-FF12-8659-8DD4A619C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07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15A8-C5EE-B78C-E7AF-F383B1B5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32214-3163-8875-F8AD-C202AD2D9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71CD9-7DC1-9BFD-3F67-AE3D3642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A6F4-1A1E-81A0-88DF-8C165542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A35D-9A4F-E44D-59BD-B7E78963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769C-51DB-A5B8-3F68-3ED5D4B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05906-143D-F2DB-4ADC-64A663D30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73459-35DB-3C3A-0F43-01F5E3AC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D96B0-5EBF-B2EC-2A92-BC547CB7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0724F-0F71-815C-7C46-AD911974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D67D9-AB22-071D-3ACA-CB86490CD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E2AA4-0699-C66A-73F8-E3C52BB4A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94BB5-BEA9-A861-A595-5491B767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9FA12-14FD-2C77-C912-7F5E90D2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E76E4-C527-3931-8CBF-91766D9E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09C0-1121-1468-48D7-06E1B33A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22C6-98EE-049C-D075-D1B32677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9B41-D547-F749-7F12-3844EC2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B957-3E77-BBE7-042B-CBEDB90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28D9-8EFB-7D84-C9E9-32DE040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3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C4C4-6BC3-46F6-D651-1FE66B59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C1F7-E706-8550-0334-B1172A794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BCCF-2B0C-A3EA-AF7E-FD62FAB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CF4E-9743-39D2-DBDC-420ACAFD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458F-3B7C-3181-D7F7-2D1F2178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9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34DC-4BFF-0296-9CDA-727D63AA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A74F-DE5D-C997-A421-B67F2170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24F0D-D3A4-33B1-7E13-48B063712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46697-4491-DCDA-DB4D-67798447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AC308-7568-F607-EA19-6B26A168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60F9E-001B-CBA3-7BAF-E764D124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1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8506-7068-DEDA-F8D9-C3050C47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261B-20C2-AEFD-9441-3220286DC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1864E-47C4-63EF-3D1E-AAAB29588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64EB0-0CF8-CE7B-6636-A17E1649B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70728-D3D7-15B2-8BA2-AF8D303FF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FECE7-61AC-E338-9C7C-ED4C82A7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4838A-DBEE-4A40-F9F2-3768E00E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6B15C-3BB9-3AB7-1AC5-0130A830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D5B0-6F92-10EA-2B6B-7B761A58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F4EA3-9ECA-BC05-513E-37127A89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63F64-8E64-B09C-8435-BE7C02D2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36048-3A6D-A905-99BE-58B4AD77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8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D3342-EBF0-97ED-0DFF-7AB34B1A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C853B-5F80-71AE-736B-7EEF317C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D661-1861-E54C-F49A-05627B8C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9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CEE9-80B5-AA67-6E1F-8051E3C3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4C3A-D085-C8AC-1023-C7C08349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65B38-2566-E94B-AF6A-37A4EF7B1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B39F-CDC5-A875-7FE2-A02ECC2E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7FB9C-3FC0-9FD6-8C9C-C2ACE62C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0DE1E-4BB3-62FE-F0A8-8DA1A9E8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4DB1-C248-9112-DF88-384551B1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0A8E7-4DC9-2895-96C0-F19293369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27DE-5C29-EB78-31B0-782E00066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7F262-D126-3533-5F24-77DCCB65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D0120-E561-DF52-0EC1-1331AF70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E657A-12C9-B707-6940-8CA0F63C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B3F11-C567-4FA1-04D4-CBF9C018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78690-D15E-B916-D45E-9A0C6C28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1356-3540-0AEC-0406-B9D85A21A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42E2E-4545-4923-A9DD-0AFF93CFA57A}" type="datetimeFigureOut">
              <a:rPr lang="en-US" smtClean="0"/>
              <a:t>1/31/24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DD050-3A7F-B7B7-B652-3DF2B776F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2D856-BF7F-3F7F-F5B0-A878A989E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rn.microsoft.com/azure/ai-services/openai/concepts/use-your-data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aka.ms/ragchat" TargetMode="External"/><Relationship Id="rId4" Type="http://schemas.openxmlformats.org/officeDocument/2006/relationships/hyperlink" Target="https://github.com/Azure-Samples/azure-search-openai-demo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zure-Samples/azure-search-openai-demo/#azure-account-requirements" TargetMode="External"/><Relationship Id="rId4" Type="http://schemas.openxmlformats.org/officeDocument/2006/relationships/hyperlink" Target="https://aka.ms/oaiapply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zure-Samples/azure-search-openai-demo/?tab=readme-ov-file#project-setup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ragrelevanc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ka.ms/ragchat/free" TargetMode="External"/><Relationship Id="rId4" Type="http://schemas.openxmlformats.org/officeDocument/2006/relationships/hyperlink" Target="https://aka.ms/hacktogether/chatap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ZQun8Y4L2A&amp;pp=ygUPYW5kcmVqIGthcnBhdGh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706.03762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ww.youtube.com/watch?v=kCc8FmEb1n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660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36F41B-3477-BBB0-2359-6E0A8D4A9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E13A9-F68D-E545-C539-8D7654F7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Using OpenAI GPT models: Python 🐍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7460F4-867B-1D53-E2B1-5BB000F3E54F}"/>
              </a:ext>
            </a:extLst>
          </p:cNvPr>
          <p:cNvSpPr/>
          <p:nvPr/>
        </p:nvSpPr>
        <p:spPr>
          <a:xfrm>
            <a:off x="932873" y="1690687"/>
            <a:ext cx="10741891" cy="47287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C72AF2-074C-2C2D-1694-94787B3C3750}"/>
              </a:ext>
            </a:extLst>
          </p:cNvPr>
          <p:cNvSpPr txBox="1"/>
          <p:nvPr/>
        </p:nvSpPr>
        <p:spPr>
          <a:xfrm>
            <a:off x="1238638" y="1855848"/>
            <a:ext cx="104361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openai.chat.completions.create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stream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"system"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are a helpful assistant with very flowery language"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},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"What food would magical kitties eat?”</a:t>
            </a: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.choices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delta.content</a:t>
            </a:r>
            <a: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US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439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B614B7-FAF3-19F1-F3E2-286755C3B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9B0B-0097-073E-7D6E-0CAE083A7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The limitations of LLMs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101260DD-0571-BCD6-0BE0-07D548BF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48" y="1638625"/>
            <a:ext cx="5597594" cy="29519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EDE985-E9EE-A54B-2AF6-D9FFA69336DE}"/>
              </a:ext>
            </a:extLst>
          </p:cNvPr>
          <p:cNvSpPr txBox="1"/>
          <p:nvPr/>
        </p:nvSpPr>
        <p:spPr>
          <a:xfrm>
            <a:off x="6840627" y="1793787"/>
            <a:ext cx="32733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Outdated public knowledge</a:t>
            </a:r>
          </a:p>
        </p:txBody>
      </p:sp>
      <p:pic>
        <p:nvPicPr>
          <p:cNvPr id="16" name="Picture 15" descr="A screenshot of a chat&#10;&#10;Description automatically generated">
            <a:extLst>
              <a:ext uri="{FF2B5EF4-FFF2-40B4-BE49-F238E27FC236}">
                <a16:creationId xmlns:a16="http://schemas.microsoft.com/office/drawing/2014/main" id="{4525A15F-5BD7-0A5A-5EBD-2562A6A59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198" y="3165614"/>
            <a:ext cx="6695038" cy="32351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CE627E-5BD9-69C9-3FA1-8D640473DDE8}"/>
              </a:ext>
            </a:extLst>
          </p:cNvPr>
          <p:cNvSpPr txBox="1"/>
          <p:nvPr/>
        </p:nvSpPr>
        <p:spPr>
          <a:xfrm>
            <a:off x="1549674" y="5103911"/>
            <a:ext cx="27035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No internal knowledge</a:t>
            </a:r>
          </a:p>
        </p:txBody>
      </p:sp>
    </p:spTree>
    <p:extLst>
      <p:ext uri="{BB962C8B-B14F-4D97-AF65-F5344CB8AC3E}">
        <p14:creationId xmlns:p14="http://schemas.microsoft.com/office/powerpoint/2010/main" val="218566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C1C4B-4F0A-B68A-2AF7-07C254746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D3C0-B65E-8C34-3DB7-03F2A22D0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Incorporating domain knowledge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0F1AC24A-609D-9923-B41F-D0EF6852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560" y="2019300"/>
            <a:ext cx="3291840" cy="3931920"/>
          </a:xfrm>
          <a:prstGeom prst="roundRect">
            <a:avLst>
              <a:gd name="adj" fmla="val 2824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" name="Rounded Rectangle 299">
            <a:extLst>
              <a:ext uri="{FF2B5EF4-FFF2-40B4-BE49-F238E27FC236}">
                <a16:creationId xmlns:a16="http://schemas.microsoft.com/office/drawing/2014/main" id="{45DFDF63-81CE-1A01-CCD3-EE6286826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3954" y="2019300"/>
            <a:ext cx="3291840" cy="3931920"/>
          </a:xfrm>
          <a:prstGeom prst="roundRect">
            <a:avLst>
              <a:gd name="adj" fmla="val 2893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" name="Rounded Rectangle 300">
            <a:extLst>
              <a:ext uri="{FF2B5EF4-FFF2-40B4-BE49-F238E27FC236}">
                <a16:creationId xmlns:a16="http://schemas.microsoft.com/office/drawing/2014/main" id="{B4C0EAB6-FBF0-90C2-652D-AF567EEE2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17349" y="2019300"/>
            <a:ext cx="3291840" cy="3931920"/>
          </a:xfrm>
          <a:prstGeom prst="roundRect">
            <a:avLst>
              <a:gd name="adj" fmla="val 2707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7C1E8-C33B-5B29-F09B-0C06CFD4E6E9}"/>
              </a:ext>
            </a:extLst>
          </p:cNvPr>
          <p:cNvSpPr txBox="1"/>
          <p:nvPr/>
        </p:nvSpPr>
        <p:spPr>
          <a:xfrm>
            <a:off x="590560" y="3791221"/>
            <a:ext cx="329184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Segoe UI Semibold"/>
              </a:rPr>
              <a:t>Prompt</a:t>
            </a:r>
            <a:br>
              <a:rPr lang="en-US" sz="2400" dirty="0">
                <a:solidFill>
                  <a:schemeClr val="bg1"/>
                </a:solidFill>
                <a:latin typeface="Segoe UI Semibold"/>
              </a:rPr>
            </a:br>
            <a:r>
              <a:rPr lang="en-US" sz="2400" dirty="0">
                <a:solidFill>
                  <a:schemeClr val="bg1"/>
                </a:solidFill>
                <a:latin typeface="Segoe UI Semibold"/>
              </a:rPr>
              <a:t>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99A49-8750-FCFF-22E4-D91372781F4B}"/>
              </a:ext>
            </a:extLst>
          </p:cNvPr>
          <p:cNvSpPr txBox="1"/>
          <p:nvPr/>
        </p:nvSpPr>
        <p:spPr>
          <a:xfrm>
            <a:off x="4453954" y="3791221"/>
            <a:ext cx="329184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chemeClr val="bg1"/>
                </a:solidFill>
                <a:latin typeface="Segoe UI Semibold"/>
              </a:rPr>
              <a:t>Fine</a:t>
            </a:r>
            <a:br>
              <a:rPr lang="en-US" sz="2400">
                <a:solidFill>
                  <a:schemeClr val="bg1"/>
                </a:solidFill>
                <a:latin typeface="Segoe UI Semibold"/>
              </a:rPr>
            </a:br>
            <a:r>
              <a:rPr lang="en-US" sz="2400">
                <a:solidFill>
                  <a:schemeClr val="bg1"/>
                </a:solidFill>
                <a:latin typeface="Segoe UI Semibold"/>
              </a:rPr>
              <a:t>tuning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20C3D-0138-BF72-FF96-251541C50E76}"/>
              </a:ext>
            </a:extLst>
          </p:cNvPr>
          <p:cNvSpPr txBox="1"/>
          <p:nvPr/>
        </p:nvSpPr>
        <p:spPr>
          <a:xfrm>
            <a:off x="8317349" y="3791221"/>
            <a:ext cx="3291840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Segoe UI Semibold"/>
              </a:rPr>
              <a:t>Retrieval</a:t>
            </a:r>
            <a:br>
              <a:rPr lang="en-US" sz="2400" dirty="0">
                <a:solidFill>
                  <a:schemeClr val="bg1"/>
                </a:solidFill>
                <a:latin typeface="Segoe UI Semibold"/>
              </a:rPr>
            </a:br>
            <a:r>
              <a:rPr lang="en-US" sz="2400" dirty="0">
                <a:solidFill>
                  <a:schemeClr val="bg1"/>
                </a:solidFill>
                <a:latin typeface="Segoe UI Semibold"/>
              </a:rPr>
              <a:t>Augmented</a:t>
            </a:r>
          </a:p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Segoe UI Semibold"/>
              </a:rPr>
              <a:t>Generation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0C4D39-67F1-2BBE-5DE8-C5DB5DA0C8D7}"/>
              </a:ext>
            </a:extLst>
          </p:cNvPr>
          <p:cNvSpPr txBox="1"/>
          <p:nvPr/>
        </p:nvSpPr>
        <p:spPr>
          <a:xfrm>
            <a:off x="590560" y="4939715"/>
            <a:ext cx="329184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>
                <a:solidFill>
                  <a:schemeClr val="bg1"/>
                </a:solidFill>
              </a:rPr>
              <a:t>In-context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5A897F-223F-19AA-5C2F-30912B46E200}"/>
              </a:ext>
            </a:extLst>
          </p:cNvPr>
          <p:cNvSpPr txBox="1"/>
          <p:nvPr/>
        </p:nvSpPr>
        <p:spPr>
          <a:xfrm>
            <a:off x="4453954" y="4939715"/>
            <a:ext cx="3291840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Learn new skills</a:t>
            </a:r>
          </a:p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(permanently)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574214-3785-C367-D62D-3A49C9437D25}"/>
              </a:ext>
            </a:extLst>
          </p:cNvPr>
          <p:cNvSpPr txBox="1"/>
          <p:nvPr/>
        </p:nvSpPr>
        <p:spPr>
          <a:xfrm>
            <a:off x="8309600" y="4939715"/>
            <a:ext cx="3291840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Learn new facts</a:t>
            </a:r>
          </a:p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solidFill>
                  <a:schemeClr val="bg1"/>
                </a:solidFill>
              </a:rPr>
              <a:t>(temporarily)</a:t>
            </a: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5EED9D1E-CE60-F276-0A7A-F750A54975D4}"/>
              </a:ext>
            </a:extLst>
          </p:cNvPr>
          <p:cNvSpPr/>
          <p:nvPr/>
        </p:nvSpPr>
        <p:spPr>
          <a:xfrm>
            <a:off x="2004713" y="2917297"/>
            <a:ext cx="482444" cy="477972"/>
          </a:xfrm>
          <a:custGeom>
            <a:avLst/>
            <a:gdLst>
              <a:gd name="connsiteX0" fmla="*/ 231767 w 482444"/>
              <a:gd name="connsiteY0" fmla="*/ 0 h 477972"/>
              <a:gd name="connsiteX1" fmla="*/ 463534 w 482444"/>
              <a:gd name="connsiteY1" fmla="*/ 231767 h 477972"/>
              <a:gd name="connsiteX2" fmla="*/ 462838 w 482444"/>
              <a:gd name="connsiteY2" fmla="*/ 249844 h 477972"/>
              <a:gd name="connsiteX3" fmla="*/ 249845 w 482444"/>
              <a:gd name="connsiteY3" fmla="*/ 254700 h 477972"/>
              <a:gd name="connsiteX4" fmla="*/ 249845 w 482444"/>
              <a:gd name="connsiteY4" fmla="*/ 462838 h 477972"/>
              <a:gd name="connsiteX5" fmla="*/ 124111 w 482444"/>
              <a:gd name="connsiteY5" fmla="*/ 437066 h 477972"/>
              <a:gd name="connsiteX6" fmla="*/ 24683 w 482444"/>
              <a:gd name="connsiteY6" fmla="*/ 462954 h 477972"/>
              <a:gd name="connsiteX7" fmla="*/ 695 w 482444"/>
              <a:gd name="connsiteY7" fmla="*/ 448784 h 477972"/>
              <a:gd name="connsiteX8" fmla="*/ 695 w 482444"/>
              <a:gd name="connsiteY8" fmla="*/ 438966 h 477972"/>
              <a:gd name="connsiteX9" fmla="*/ 26561 w 482444"/>
              <a:gd name="connsiteY9" fmla="*/ 339561 h 477972"/>
              <a:gd name="connsiteX10" fmla="*/ 0 w 482444"/>
              <a:gd name="connsiteY10" fmla="*/ 231767 h 477972"/>
              <a:gd name="connsiteX11" fmla="*/ 231767 w 482444"/>
              <a:gd name="connsiteY11" fmla="*/ 0 h 477972"/>
              <a:gd name="connsiteX12" fmla="*/ 284563 w 482444"/>
              <a:gd name="connsiteY12" fmla="*/ 277564 h 477972"/>
              <a:gd name="connsiteX13" fmla="*/ 252881 w 482444"/>
              <a:gd name="connsiteY13" fmla="*/ 334954 h 477972"/>
              <a:gd name="connsiteX14" fmla="*/ 251166 w 482444"/>
              <a:gd name="connsiteY14" fmla="*/ 335413 h 477972"/>
              <a:gd name="connsiteX15" fmla="*/ 237631 w 482444"/>
              <a:gd name="connsiteY15" fmla="*/ 338750 h 477972"/>
              <a:gd name="connsiteX16" fmla="*/ 237770 w 482444"/>
              <a:gd name="connsiteY16" fmla="*/ 380630 h 477972"/>
              <a:gd name="connsiteX17" fmla="*/ 250285 w 482444"/>
              <a:gd name="connsiteY17" fmla="*/ 383643 h 477972"/>
              <a:gd name="connsiteX18" fmla="*/ 284494 w 482444"/>
              <a:gd name="connsiteY18" fmla="*/ 439562 h 477972"/>
              <a:gd name="connsiteX19" fmla="*/ 283891 w 482444"/>
              <a:gd name="connsiteY19" fmla="*/ 441817 h 477972"/>
              <a:gd name="connsiteX20" fmla="*/ 279557 w 482444"/>
              <a:gd name="connsiteY20" fmla="*/ 456464 h 477972"/>
              <a:gd name="connsiteX21" fmla="*/ 313951 w 482444"/>
              <a:gd name="connsiteY21" fmla="*/ 477833 h 477972"/>
              <a:gd name="connsiteX22" fmla="*/ 325401 w 482444"/>
              <a:gd name="connsiteY22" fmla="*/ 465781 h 477972"/>
              <a:gd name="connsiteX23" fmla="*/ 390933 w 482444"/>
              <a:gd name="connsiteY23" fmla="*/ 464148 h 477972"/>
              <a:gd name="connsiteX24" fmla="*/ 392590 w 482444"/>
              <a:gd name="connsiteY24" fmla="*/ 465805 h 477972"/>
              <a:gd name="connsiteX25" fmla="*/ 404132 w 482444"/>
              <a:gd name="connsiteY25" fmla="*/ 477972 h 477972"/>
              <a:gd name="connsiteX26" fmla="*/ 438503 w 482444"/>
              <a:gd name="connsiteY26" fmla="*/ 456812 h 477972"/>
              <a:gd name="connsiteX27" fmla="*/ 433914 w 482444"/>
              <a:gd name="connsiteY27" fmla="*/ 440913 h 477972"/>
              <a:gd name="connsiteX28" fmla="*/ 465596 w 482444"/>
              <a:gd name="connsiteY28" fmla="*/ 383523 h 477972"/>
              <a:gd name="connsiteX29" fmla="*/ 467311 w 482444"/>
              <a:gd name="connsiteY29" fmla="*/ 383064 h 477972"/>
              <a:gd name="connsiteX30" fmla="*/ 480847 w 482444"/>
              <a:gd name="connsiteY30" fmla="*/ 379727 h 477972"/>
              <a:gd name="connsiteX31" fmla="*/ 480707 w 482444"/>
              <a:gd name="connsiteY31" fmla="*/ 337823 h 477972"/>
              <a:gd name="connsiteX32" fmla="*/ 468192 w 482444"/>
              <a:gd name="connsiteY32" fmla="*/ 334810 h 477972"/>
              <a:gd name="connsiteX33" fmla="*/ 433983 w 482444"/>
              <a:gd name="connsiteY33" fmla="*/ 278892 h 477972"/>
              <a:gd name="connsiteX34" fmla="*/ 434586 w 482444"/>
              <a:gd name="connsiteY34" fmla="*/ 276637 h 477972"/>
              <a:gd name="connsiteX35" fmla="*/ 438920 w 482444"/>
              <a:gd name="connsiteY35" fmla="*/ 262035 h 477972"/>
              <a:gd name="connsiteX36" fmla="*/ 404526 w 482444"/>
              <a:gd name="connsiteY36" fmla="*/ 240667 h 477972"/>
              <a:gd name="connsiteX37" fmla="*/ 393100 w 482444"/>
              <a:gd name="connsiteY37" fmla="*/ 252672 h 477972"/>
              <a:gd name="connsiteX38" fmla="*/ 327568 w 482444"/>
              <a:gd name="connsiteY38" fmla="*/ 254352 h 477972"/>
              <a:gd name="connsiteX39" fmla="*/ 325887 w 482444"/>
              <a:gd name="connsiteY39" fmla="*/ 252672 h 477972"/>
              <a:gd name="connsiteX40" fmla="*/ 314345 w 482444"/>
              <a:gd name="connsiteY40" fmla="*/ 240504 h 477972"/>
              <a:gd name="connsiteX41" fmla="*/ 279974 w 482444"/>
              <a:gd name="connsiteY41" fmla="*/ 261641 h 477972"/>
              <a:gd name="connsiteX42" fmla="*/ 284563 w 482444"/>
              <a:gd name="connsiteY42" fmla="*/ 277564 h 477972"/>
              <a:gd name="connsiteX43" fmla="*/ 359239 w 482444"/>
              <a:gd name="connsiteY43" fmla="*/ 324473 h 477972"/>
              <a:gd name="connsiteX44" fmla="*/ 392845 w 482444"/>
              <a:gd name="connsiteY44" fmla="*/ 359238 h 477972"/>
              <a:gd name="connsiteX45" fmla="*/ 359239 w 482444"/>
              <a:gd name="connsiteY45" fmla="*/ 394003 h 477972"/>
              <a:gd name="connsiteX46" fmla="*/ 325632 w 482444"/>
              <a:gd name="connsiteY46" fmla="*/ 359238 h 477972"/>
              <a:gd name="connsiteX47" fmla="*/ 359239 w 482444"/>
              <a:gd name="connsiteY47" fmla="*/ 324473 h 4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82444" h="477972">
                <a:moveTo>
                  <a:pt x="231767" y="0"/>
                </a:moveTo>
                <a:cubicBezTo>
                  <a:pt x="359772" y="0"/>
                  <a:pt x="463534" y="103762"/>
                  <a:pt x="463534" y="231767"/>
                </a:cubicBezTo>
                <a:cubicBezTo>
                  <a:pt x="463534" y="237862"/>
                  <a:pt x="463302" y="243888"/>
                  <a:pt x="462838" y="249844"/>
                </a:cubicBezTo>
                <a:cubicBezTo>
                  <a:pt x="402681" y="192369"/>
                  <a:pt x="307320" y="194543"/>
                  <a:pt x="249845" y="254700"/>
                </a:cubicBezTo>
                <a:cubicBezTo>
                  <a:pt x="194214" y="312927"/>
                  <a:pt x="194214" y="404611"/>
                  <a:pt x="249845" y="462838"/>
                </a:cubicBezTo>
                <a:cubicBezTo>
                  <a:pt x="206340" y="466305"/>
                  <a:pt x="162744" y="457368"/>
                  <a:pt x="124111" y="437066"/>
                </a:cubicBezTo>
                <a:lnTo>
                  <a:pt x="24683" y="462954"/>
                </a:lnTo>
                <a:cubicBezTo>
                  <a:pt x="14147" y="465666"/>
                  <a:pt x="3407" y="459322"/>
                  <a:pt x="695" y="448784"/>
                </a:cubicBezTo>
                <a:cubicBezTo>
                  <a:pt x="-133" y="445565"/>
                  <a:pt x="-133" y="442185"/>
                  <a:pt x="695" y="438966"/>
                </a:cubicBezTo>
                <a:lnTo>
                  <a:pt x="26561" y="339561"/>
                </a:lnTo>
                <a:cubicBezTo>
                  <a:pt x="9069" y="306326"/>
                  <a:pt x="-48" y="269324"/>
                  <a:pt x="0" y="231767"/>
                </a:cubicBezTo>
                <a:cubicBezTo>
                  <a:pt x="0" y="103762"/>
                  <a:pt x="103762" y="0"/>
                  <a:pt x="231767" y="0"/>
                </a:cubicBezTo>
                <a:close/>
                <a:moveTo>
                  <a:pt x="284563" y="277564"/>
                </a:moveTo>
                <a:cubicBezTo>
                  <a:pt x="291662" y="302161"/>
                  <a:pt x="277478" y="327855"/>
                  <a:pt x="252881" y="334954"/>
                </a:cubicBezTo>
                <a:cubicBezTo>
                  <a:pt x="252313" y="335116"/>
                  <a:pt x="251741" y="335271"/>
                  <a:pt x="251166" y="335413"/>
                </a:cubicBezTo>
                <a:lnTo>
                  <a:pt x="237631" y="338750"/>
                </a:lnTo>
                <a:cubicBezTo>
                  <a:pt x="235461" y="352631"/>
                  <a:pt x="235508" y="366766"/>
                  <a:pt x="237770" y="380630"/>
                </a:cubicBezTo>
                <a:lnTo>
                  <a:pt x="250285" y="383643"/>
                </a:lnTo>
                <a:cubicBezTo>
                  <a:pt x="275174" y="389639"/>
                  <a:pt x="290490" y="414675"/>
                  <a:pt x="284494" y="439562"/>
                </a:cubicBezTo>
                <a:cubicBezTo>
                  <a:pt x="284313" y="440320"/>
                  <a:pt x="284111" y="441071"/>
                  <a:pt x="283891" y="441817"/>
                </a:cubicBezTo>
                <a:lnTo>
                  <a:pt x="279557" y="456464"/>
                </a:lnTo>
                <a:cubicBezTo>
                  <a:pt x="289755" y="465411"/>
                  <a:pt x="301343" y="472665"/>
                  <a:pt x="313951" y="477833"/>
                </a:cubicBezTo>
                <a:lnTo>
                  <a:pt x="325401" y="465781"/>
                </a:lnTo>
                <a:cubicBezTo>
                  <a:pt x="343045" y="447233"/>
                  <a:pt x="372387" y="446503"/>
                  <a:pt x="390933" y="464148"/>
                </a:cubicBezTo>
                <a:cubicBezTo>
                  <a:pt x="391500" y="464685"/>
                  <a:pt x="392052" y="465239"/>
                  <a:pt x="392590" y="465805"/>
                </a:cubicBezTo>
                <a:lnTo>
                  <a:pt x="404132" y="477972"/>
                </a:lnTo>
                <a:cubicBezTo>
                  <a:pt x="416682" y="472869"/>
                  <a:pt x="428296" y="465719"/>
                  <a:pt x="438503" y="456812"/>
                </a:cubicBezTo>
                <a:lnTo>
                  <a:pt x="433914" y="440913"/>
                </a:lnTo>
                <a:cubicBezTo>
                  <a:pt x="426815" y="416316"/>
                  <a:pt x="440999" y="390622"/>
                  <a:pt x="465596" y="383523"/>
                </a:cubicBezTo>
                <a:cubicBezTo>
                  <a:pt x="466164" y="383361"/>
                  <a:pt x="466737" y="383205"/>
                  <a:pt x="467311" y="383064"/>
                </a:cubicBezTo>
                <a:lnTo>
                  <a:pt x="480847" y="379727"/>
                </a:lnTo>
                <a:cubicBezTo>
                  <a:pt x="483023" y="365839"/>
                  <a:pt x="482976" y="351694"/>
                  <a:pt x="480707" y="337823"/>
                </a:cubicBezTo>
                <a:lnTo>
                  <a:pt x="468192" y="334810"/>
                </a:lnTo>
                <a:cubicBezTo>
                  <a:pt x="443303" y="328814"/>
                  <a:pt x="427987" y="303779"/>
                  <a:pt x="433983" y="278892"/>
                </a:cubicBezTo>
                <a:cubicBezTo>
                  <a:pt x="434164" y="278134"/>
                  <a:pt x="434366" y="277383"/>
                  <a:pt x="434586" y="276637"/>
                </a:cubicBezTo>
                <a:lnTo>
                  <a:pt x="438920" y="262035"/>
                </a:lnTo>
                <a:cubicBezTo>
                  <a:pt x="428722" y="253052"/>
                  <a:pt x="417097" y="245830"/>
                  <a:pt x="404526" y="240667"/>
                </a:cubicBezTo>
                <a:lnTo>
                  <a:pt x="393100" y="252672"/>
                </a:lnTo>
                <a:cubicBezTo>
                  <a:pt x="375467" y="271232"/>
                  <a:pt x="346127" y="271985"/>
                  <a:pt x="327568" y="254352"/>
                </a:cubicBezTo>
                <a:cubicBezTo>
                  <a:pt x="326993" y="253808"/>
                  <a:pt x="326432" y="253247"/>
                  <a:pt x="325887" y="252672"/>
                </a:cubicBezTo>
                <a:lnTo>
                  <a:pt x="314345" y="240504"/>
                </a:lnTo>
                <a:cubicBezTo>
                  <a:pt x="301797" y="245599"/>
                  <a:pt x="290184" y="252742"/>
                  <a:pt x="279974" y="261641"/>
                </a:cubicBezTo>
                <a:lnTo>
                  <a:pt x="284563" y="277564"/>
                </a:lnTo>
                <a:close/>
                <a:moveTo>
                  <a:pt x="359239" y="324473"/>
                </a:moveTo>
                <a:cubicBezTo>
                  <a:pt x="377780" y="324473"/>
                  <a:pt x="392845" y="340048"/>
                  <a:pt x="392845" y="359238"/>
                </a:cubicBezTo>
                <a:cubicBezTo>
                  <a:pt x="392845" y="378429"/>
                  <a:pt x="377780" y="394003"/>
                  <a:pt x="359239" y="394003"/>
                </a:cubicBezTo>
                <a:cubicBezTo>
                  <a:pt x="340697" y="394003"/>
                  <a:pt x="325632" y="378429"/>
                  <a:pt x="325632" y="359238"/>
                </a:cubicBezTo>
                <a:cubicBezTo>
                  <a:pt x="325632" y="340048"/>
                  <a:pt x="340697" y="324473"/>
                  <a:pt x="359239" y="324473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13" name="Graphic 16">
            <a:extLst>
              <a:ext uri="{FF2B5EF4-FFF2-40B4-BE49-F238E27FC236}">
                <a16:creationId xmlns:a16="http://schemas.microsoft.com/office/drawing/2014/main" id="{90DB8098-E445-24C8-A772-B6ECD0670EE4}"/>
              </a:ext>
            </a:extLst>
          </p:cNvPr>
          <p:cNvSpPr/>
          <p:nvPr/>
        </p:nvSpPr>
        <p:spPr>
          <a:xfrm>
            <a:off x="9754679" y="2917297"/>
            <a:ext cx="463532" cy="486709"/>
          </a:xfrm>
          <a:custGeom>
            <a:avLst/>
            <a:gdLst>
              <a:gd name="connsiteX0" fmla="*/ 57942 w 463532"/>
              <a:gd name="connsiteY0" fmla="*/ 0 h 486709"/>
              <a:gd name="connsiteX1" fmla="*/ 0 w 463532"/>
              <a:gd name="connsiteY1" fmla="*/ 57942 h 486709"/>
              <a:gd name="connsiteX2" fmla="*/ 0 w 463532"/>
              <a:gd name="connsiteY2" fmla="*/ 405591 h 486709"/>
              <a:gd name="connsiteX3" fmla="*/ 57942 w 463532"/>
              <a:gd name="connsiteY3" fmla="*/ 463533 h 486709"/>
              <a:gd name="connsiteX4" fmla="*/ 227363 w 463532"/>
              <a:gd name="connsiteY4" fmla="*/ 463533 h 486709"/>
              <a:gd name="connsiteX5" fmla="*/ 202378 w 463532"/>
              <a:gd name="connsiteY5" fmla="*/ 428768 h 486709"/>
              <a:gd name="connsiteX6" fmla="*/ 57942 w 463532"/>
              <a:gd name="connsiteY6" fmla="*/ 428768 h 486709"/>
              <a:gd name="connsiteX7" fmla="*/ 34765 w 463532"/>
              <a:gd name="connsiteY7" fmla="*/ 405591 h 486709"/>
              <a:gd name="connsiteX8" fmla="*/ 192667 w 463532"/>
              <a:gd name="connsiteY8" fmla="*/ 405591 h 486709"/>
              <a:gd name="connsiteX9" fmla="*/ 289548 w 463532"/>
              <a:gd name="connsiteY9" fmla="*/ 215844 h 486709"/>
              <a:gd name="connsiteX10" fmla="*/ 382414 w 463532"/>
              <a:gd name="connsiteY10" fmla="*/ 215844 h 486709"/>
              <a:gd name="connsiteX11" fmla="*/ 382414 w 463532"/>
              <a:gd name="connsiteY11" fmla="*/ 57942 h 486709"/>
              <a:gd name="connsiteX12" fmla="*/ 324473 w 463532"/>
              <a:gd name="connsiteY12" fmla="*/ 0 h 486709"/>
              <a:gd name="connsiteX13" fmla="*/ 57942 w 463532"/>
              <a:gd name="connsiteY13" fmla="*/ 0 h 486709"/>
              <a:gd name="connsiteX14" fmla="*/ 92707 w 463532"/>
              <a:gd name="connsiteY14" fmla="*/ 69530 h 486709"/>
              <a:gd name="connsiteX15" fmla="*/ 278120 w 463532"/>
              <a:gd name="connsiteY15" fmla="*/ 69530 h 486709"/>
              <a:gd name="connsiteX16" fmla="*/ 301296 w 463532"/>
              <a:gd name="connsiteY16" fmla="*/ 92707 h 486709"/>
              <a:gd name="connsiteX17" fmla="*/ 301296 w 463532"/>
              <a:gd name="connsiteY17" fmla="*/ 115883 h 486709"/>
              <a:gd name="connsiteX18" fmla="*/ 278120 w 463532"/>
              <a:gd name="connsiteY18" fmla="*/ 139060 h 486709"/>
              <a:gd name="connsiteX19" fmla="*/ 92707 w 463532"/>
              <a:gd name="connsiteY19" fmla="*/ 139060 h 486709"/>
              <a:gd name="connsiteX20" fmla="*/ 69530 w 463532"/>
              <a:gd name="connsiteY20" fmla="*/ 115883 h 486709"/>
              <a:gd name="connsiteX21" fmla="*/ 69530 w 463532"/>
              <a:gd name="connsiteY21" fmla="*/ 92707 h 486709"/>
              <a:gd name="connsiteX22" fmla="*/ 92707 w 463532"/>
              <a:gd name="connsiteY22" fmla="*/ 69530 h 486709"/>
              <a:gd name="connsiteX23" fmla="*/ 463533 w 463532"/>
              <a:gd name="connsiteY23" fmla="*/ 359238 h 486709"/>
              <a:gd name="connsiteX24" fmla="*/ 336061 w 463532"/>
              <a:gd name="connsiteY24" fmla="*/ 231766 h 486709"/>
              <a:gd name="connsiteX25" fmla="*/ 208590 w 463532"/>
              <a:gd name="connsiteY25" fmla="*/ 359238 h 486709"/>
              <a:gd name="connsiteX26" fmla="*/ 336061 w 463532"/>
              <a:gd name="connsiteY26" fmla="*/ 486709 h 486709"/>
              <a:gd name="connsiteX27" fmla="*/ 463533 w 463532"/>
              <a:gd name="connsiteY27" fmla="*/ 359238 h 486709"/>
              <a:gd name="connsiteX28" fmla="*/ 347649 w 463532"/>
              <a:gd name="connsiteY28" fmla="*/ 370826 h 486709"/>
              <a:gd name="connsiteX29" fmla="*/ 347673 w 463532"/>
              <a:gd name="connsiteY29" fmla="*/ 428837 h 486709"/>
              <a:gd name="connsiteX30" fmla="*/ 336084 w 463532"/>
              <a:gd name="connsiteY30" fmla="*/ 440425 h 486709"/>
              <a:gd name="connsiteX31" fmla="*/ 324496 w 463532"/>
              <a:gd name="connsiteY31" fmla="*/ 428837 h 486709"/>
              <a:gd name="connsiteX32" fmla="*/ 324496 w 463532"/>
              <a:gd name="connsiteY32" fmla="*/ 370826 h 486709"/>
              <a:gd name="connsiteX33" fmla="*/ 266439 w 463532"/>
              <a:gd name="connsiteY33" fmla="*/ 370826 h 486709"/>
              <a:gd name="connsiteX34" fmla="*/ 254850 w 463532"/>
              <a:gd name="connsiteY34" fmla="*/ 359238 h 486709"/>
              <a:gd name="connsiteX35" fmla="*/ 266439 w 463532"/>
              <a:gd name="connsiteY35" fmla="*/ 347649 h 486709"/>
              <a:gd name="connsiteX36" fmla="*/ 324473 w 463532"/>
              <a:gd name="connsiteY36" fmla="*/ 347649 h 486709"/>
              <a:gd name="connsiteX37" fmla="*/ 324473 w 463532"/>
              <a:gd name="connsiteY37" fmla="*/ 289708 h 486709"/>
              <a:gd name="connsiteX38" fmla="*/ 336061 w 463532"/>
              <a:gd name="connsiteY38" fmla="*/ 278120 h 486709"/>
              <a:gd name="connsiteX39" fmla="*/ 347649 w 463532"/>
              <a:gd name="connsiteY39" fmla="*/ 289708 h 486709"/>
              <a:gd name="connsiteX40" fmla="*/ 347649 w 463532"/>
              <a:gd name="connsiteY40" fmla="*/ 347649 h 486709"/>
              <a:gd name="connsiteX41" fmla="*/ 405660 w 463532"/>
              <a:gd name="connsiteY41" fmla="*/ 347649 h 486709"/>
              <a:gd name="connsiteX42" fmla="*/ 417249 w 463532"/>
              <a:gd name="connsiteY42" fmla="*/ 359238 h 486709"/>
              <a:gd name="connsiteX43" fmla="*/ 405660 w 463532"/>
              <a:gd name="connsiteY43" fmla="*/ 370826 h 486709"/>
              <a:gd name="connsiteX44" fmla="*/ 347673 w 463532"/>
              <a:gd name="connsiteY44" fmla="*/ 370826 h 48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3532" h="486709">
                <a:moveTo>
                  <a:pt x="57942" y="0"/>
                </a:moveTo>
                <a:cubicBezTo>
                  <a:pt x="25941" y="0"/>
                  <a:pt x="0" y="25941"/>
                  <a:pt x="0" y="57942"/>
                </a:cubicBezTo>
                <a:lnTo>
                  <a:pt x="0" y="405591"/>
                </a:lnTo>
                <a:cubicBezTo>
                  <a:pt x="0" y="437591"/>
                  <a:pt x="25941" y="463533"/>
                  <a:pt x="57942" y="463533"/>
                </a:cubicBezTo>
                <a:lnTo>
                  <a:pt x="227363" y="463533"/>
                </a:lnTo>
                <a:cubicBezTo>
                  <a:pt x="217427" y="453189"/>
                  <a:pt x="209014" y="441482"/>
                  <a:pt x="202378" y="428768"/>
                </a:cubicBezTo>
                <a:lnTo>
                  <a:pt x="57942" y="428768"/>
                </a:lnTo>
                <a:cubicBezTo>
                  <a:pt x="45142" y="428768"/>
                  <a:pt x="34765" y="418391"/>
                  <a:pt x="34765" y="405591"/>
                </a:cubicBezTo>
                <a:lnTo>
                  <a:pt x="192667" y="405591"/>
                </a:lnTo>
                <a:cubicBezTo>
                  <a:pt x="167022" y="326440"/>
                  <a:pt x="210397" y="241489"/>
                  <a:pt x="289548" y="215844"/>
                </a:cubicBezTo>
                <a:cubicBezTo>
                  <a:pt x="319731" y="206066"/>
                  <a:pt x="352231" y="206066"/>
                  <a:pt x="382414" y="215844"/>
                </a:cubicBezTo>
                <a:lnTo>
                  <a:pt x="382414" y="57942"/>
                </a:lnTo>
                <a:cubicBezTo>
                  <a:pt x="382414" y="25941"/>
                  <a:pt x="356473" y="0"/>
                  <a:pt x="324473" y="0"/>
                </a:cubicBezTo>
                <a:lnTo>
                  <a:pt x="57942" y="0"/>
                </a:lnTo>
                <a:close/>
                <a:moveTo>
                  <a:pt x="92707" y="69530"/>
                </a:moveTo>
                <a:lnTo>
                  <a:pt x="278120" y="69530"/>
                </a:lnTo>
                <a:cubicBezTo>
                  <a:pt x="290920" y="69530"/>
                  <a:pt x="301296" y="79907"/>
                  <a:pt x="301296" y="92707"/>
                </a:cubicBezTo>
                <a:lnTo>
                  <a:pt x="301296" y="115883"/>
                </a:lnTo>
                <a:cubicBezTo>
                  <a:pt x="301296" y="128683"/>
                  <a:pt x="290920" y="139060"/>
                  <a:pt x="278120" y="139060"/>
                </a:cubicBezTo>
                <a:lnTo>
                  <a:pt x="92707" y="139060"/>
                </a:lnTo>
                <a:cubicBezTo>
                  <a:pt x="79907" y="139060"/>
                  <a:pt x="69530" y="128683"/>
                  <a:pt x="69530" y="115883"/>
                </a:cubicBezTo>
                <a:lnTo>
                  <a:pt x="69530" y="92707"/>
                </a:lnTo>
                <a:cubicBezTo>
                  <a:pt x="69530" y="79907"/>
                  <a:pt x="79907" y="69530"/>
                  <a:pt x="92707" y="69530"/>
                </a:cubicBezTo>
                <a:close/>
                <a:moveTo>
                  <a:pt x="463533" y="359238"/>
                </a:moveTo>
                <a:cubicBezTo>
                  <a:pt x="463533" y="288836"/>
                  <a:pt x="406462" y="231766"/>
                  <a:pt x="336061" y="231766"/>
                </a:cubicBezTo>
                <a:cubicBezTo>
                  <a:pt x="265660" y="231766"/>
                  <a:pt x="208590" y="288836"/>
                  <a:pt x="208590" y="359238"/>
                </a:cubicBezTo>
                <a:cubicBezTo>
                  <a:pt x="208590" y="429639"/>
                  <a:pt x="265660" y="486709"/>
                  <a:pt x="336061" y="486709"/>
                </a:cubicBezTo>
                <a:cubicBezTo>
                  <a:pt x="406462" y="486709"/>
                  <a:pt x="463533" y="429639"/>
                  <a:pt x="463533" y="359238"/>
                </a:cubicBezTo>
                <a:close/>
                <a:moveTo>
                  <a:pt x="347649" y="370826"/>
                </a:moveTo>
                <a:lnTo>
                  <a:pt x="347673" y="428837"/>
                </a:lnTo>
                <a:cubicBezTo>
                  <a:pt x="347673" y="435236"/>
                  <a:pt x="342483" y="440425"/>
                  <a:pt x="336084" y="440425"/>
                </a:cubicBezTo>
                <a:cubicBezTo>
                  <a:pt x="329685" y="440425"/>
                  <a:pt x="324496" y="435236"/>
                  <a:pt x="324496" y="428837"/>
                </a:cubicBezTo>
                <a:lnTo>
                  <a:pt x="324496" y="370826"/>
                </a:lnTo>
                <a:lnTo>
                  <a:pt x="266439" y="370826"/>
                </a:lnTo>
                <a:cubicBezTo>
                  <a:pt x="260039" y="370826"/>
                  <a:pt x="254850" y="365637"/>
                  <a:pt x="254850" y="359238"/>
                </a:cubicBezTo>
                <a:cubicBezTo>
                  <a:pt x="254850" y="352839"/>
                  <a:pt x="260039" y="347649"/>
                  <a:pt x="266439" y="347649"/>
                </a:cubicBezTo>
                <a:lnTo>
                  <a:pt x="324473" y="347649"/>
                </a:lnTo>
                <a:lnTo>
                  <a:pt x="324473" y="289708"/>
                </a:lnTo>
                <a:cubicBezTo>
                  <a:pt x="324473" y="283309"/>
                  <a:pt x="329662" y="278120"/>
                  <a:pt x="336061" y="278120"/>
                </a:cubicBezTo>
                <a:cubicBezTo>
                  <a:pt x="342460" y="278120"/>
                  <a:pt x="347649" y="283309"/>
                  <a:pt x="347649" y="289708"/>
                </a:cubicBezTo>
                <a:lnTo>
                  <a:pt x="347649" y="347649"/>
                </a:lnTo>
                <a:lnTo>
                  <a:pt x="405660" y="347649"/>
                </a:lnTo>
                <a:cubicBezTo>
                  <a:pt x="412060" y="347649"/>
                  <a:pt x="417249" y="352839"/>
                  <a:pt x="417249" y="359238"/>
                </a:cubicBezTo>
                <a:cubicBezTo>
                  <a:pt x="417249" y="365637"/>
                  <a:pt x="412060" y="370826"/>
                  <a:pt x="405660" y="370826"/>
                </a:cubicBezTo>
                <a:lnTo>
                  <a:pt x="347673" y="370826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18" name="Graphic 18">
            <a:extLst>
              <a:ext uri="{FF2B5EF4-FFF2-40B4-BE49-F238E27FC236}">
                <a16:creationId xmlns:a16="http://schemas.microsoft.com/office/drawing/2014/main" id="{FDECFFAF-BE74-AA22-E52E-6DFD21BF0AF1}"/>
              </a:ext>
            </a:extLst>
          </p:cNvPr>
          <p:cNvSpPr/>
          <p:nvPr/>
        </p:nvSpPr>
        <p:spPr>
          <a:xfrm>
            <a:off x="5868108" y="2917435"/>
            <a:ext cx="463532" cy="463300"/>
          </a:xfrm>
          <a:custGeom>
            <a:avLst/>
            <a:gdLst>
              <a:gd name="connsiteX0" fmla="*/ 188658 w 463532"/>
              <a:gd name="connsiteY0" fmla="*/ 0 h 463300"/>
              <a:gd name="connsiteX1" fmla="*/ 214384 w 463532"/>
              <a:gd name="connsiteY1" fmla="*/ 32702 h 463300"/>
              <a:gd name="connsiteX2" fmla="*/ 214384 w 463532"/>
              <a:gd name="connsiteY2" fmla="*/ 133127 h 463300"/>
              <a:gd name="connsiteX3" fmla="*/ 193641 w 463532"/>
              <a:gd name="connsiteY3" fmla="*/ 133127 h 463300"/>
              <a:gd name="connsiteX4" fmla="*/ 133288 w 463532"/>
              <a:gd name="connsiteY4" fmla="*/ 107538 h 463300"/>
              <a:gd name="connsiteX5" fmla="*/ 107699 w 463532"/>
              <a:gd name="connsiteY5" fmla="*/ 167891 h 463300"/>
              <a:gd name="connsiteX6" fmla="*/ 168053 w 463532"/>
              <a:gd name="connsiteY6" fmla="*/ 193478 h 463300"/>
              <a:gd name="connsiteX7" fmla="*/ 193641 w 463532"/>
              <a:gd name="connsiteY7" fmla="*/ 167891 h 463300"/>
              <a:gd name="connsiteX8" fmla="*/ 214384 w 463532"/>
              <a:gd name="connsiteY8" fmla="*/ 167891 h 463300"/>
              <a:gd name="connsiteX9" fmla="*/ 214384 w 463532"/>
              <a:gd name="connsiteY9" fmla="*/ 420470 h 463300"/>
              <a:gd name="connsiteX10" fmla="*/ 196236 w 463532"/>
              <a:gd name="connsiteY10" fmla="*/ 454308 h 463300"/>
              <a:gd name="connsiteX11" fmla="*/ 160081 w 463532"/>
              <a:gd name="connsiteY11" fmla="*/ 463301 h 463300"/>
              <a:gd name="connsiteX12" fmla="*/ 82300 w 463532"/>
              <a:gd name="connsiteY12" fmla="*/ 424642 h 463300"/>
              <a:gd name="connsiteX13" fmla="*/ 58660 w 463532"/>
              <a:gd name="connsiteY13" fmla="*/ 375114 h 463300"/>
              <a:gd name="connsiteX14" fmla="*/ 29249 w 463532"/>
              <a:gd name="connsiteY14" fmla="*/ 359122 h 463300"/>
              <a:gd name="connsiteX15" fmla="*/ 0 w 463532"/>
              <a:gd name="connsiteY15" fmla="*/ 288781 h 463300"/>
              <a:gd name="connsiteX16" fmla="*/ 4404 w 463532"/>
              <a:gd name="connsiteY16" fmla="*/ 243216 h 463300"/>
              <a:gd name="connsiteX17" fmla="*/ 101977 w 463532"/>
              <a:gd name="connsiteY17" fmla="*/ 243216 h 463300"/>
              <a:gd name="connsiteX18" fmla="*/ 132918 w 463532"/>
              <a:gd name="connsiteY18" fmla="*/ 269892 h 463300"/>
              <a:gd name="connsiteX19" fmla="*/ 107805 w 463532"/>
              <a:gd name="connsiteY19" fmla="*/ 330445 h 463300"/>
              <a:gd name="connsiteX20" fmla="*/ 168358 w 463532"/>
              <a:gd name="connsiteY20" fmla="*/ 355557 h 463300"/>
              <a:gd name="connsiteX21" fmla="*/ 193472 w 463532"/>
              <a:gd name="connsiteY21" fmla="*/ 295004 h 463300"/>
              <a:gd name="connsiteX22" fmla="*/ 167845 w 463532"/>
              <a:gd name="connsiteY22" fmla="*/ 269683 h 463300"/>
              <a:gd name="connsiteX23" fmla="*/ 101977 w 463532"/>
              <a:gd name="connsiteY23" fmla="*/ 208451 h 463300"/>
              <a:gd name="connsiteX24" fmla="*/ 24104 w 463532"/>
              <a:gd name="connsiteY24" fmla="*/ 208451 h 463300"/>
              <a:gd name="connsiteX25" fmla="*/ 35576 w 463532"/>
              <a:gd name="connsiteY25" fmla="*/ 201451 h 463300"/>
              <a:gd name="connsiteX26" fmla="*/ 31451 w 463532"/>
              <a:gd name="connsiteY26" fmla="*/ 175331 h 463300"/>
              <a:gd name="connsiteX27" fmla="*/ 38288 w 463532"/>
              <a:gd name="connsiteY27" fmla="*/ 124783 h 463300"/>
              <a:gd name="connsiteX28" fmla="*/ 62345 w 463532"/>
              <a:gd name="connsiteY28" fmla="*/ 83668 h 463300"/>
              <a:gd name="connsiteX29" fmla="*/ 87747 w 463532"/>
              <a:gd name="connsiteY29" fmla="*/ 70526 h 463300"/>
              <a:gd name="connsiteX30" fmla="*/ 119105 w 463532"/>
              <a:gd name="connsiteY30" fmla="*/ 23316 h 463300"/>
              <a:gd name="connsiteX31" fmla="*/ 188635 w 463532"/>
              <a:gd name="connsiteY31" fmla="*/ 0 h 463300"/>
              <a:gd name="connsiteX32" fmla="*/ 249149 w 463532"/>
              <a:gd name="connsiteY32" fmla="*/ 347510 h 463300"/>
              <a:gd name="connsiteX33" fmla="*/ 287390 w 463532"/>
              <a:gd name="connsiteY33" fmla="*/ 347510 h 463300"/>
              <a:gd name="connsiteX34" fmla="*/ 353444 w 463532"/>
              <a:gd name="connsiteY34" fmla="*/ 281457 h 463300"/>
              <a:gd name="connsiteX35" fmla="*/ 353444 w 463532"/>
              <a:gd name="connsiteY35" fmla="*/ 239855 h 463300"/>
              <a:gd name="connsiteX36" fmla="*/ 379031 w 463532"/>
              <a:gd name="connsiteY36" fmla="*/ 179502 h 463300"/>
              <a:gd name="connsiteX37" fmla="*/ 318679 w 463532"/>
              <a:gd name="connsiteY37" fmla="*/ 153914 h 463300"/>
              <a:gd name="connsiteX38" fmla="*/ 293092 w 463532"/>
              <a:gd name="connsiteY38" fmla="*/ 214266 h 463300"/>
              <a:gd name="connsiteX39" fmla="*/ 318679 w 463532"/>
              <a:gd name="connsiteY39" fmla="*/ 239855 h 463300"/>
              <a:gd name="connsiteX40" fmla="*/ 318679 w 463532"/>
              <a:gd name="connsiteY40" fmla="*/ 281457 h 463300"/>
              <a:gd name="connsiteX41" fmla="*/ 287390 w 463532"/>
              <a:gd name="connsiteY41" fmla="*/ 312745 h 463300"/>
              <a:gd name="connsiteX42" fmla="*/ 249149 w 463532"/>
              <a:gd name="connsiteY42" fmla="*/ 312745 h 463300"/>
              <a:gd name="connsiteX43" fmla="*/ 249149 w 463532"/>
              <a:gd name="connsiteY43" fmla="*/ 32702 h 463300"/>
              <a:gd name="connsiteX44" fmla="*/ 274875 w 463532"/>
              <a:gd name="connsiteY44" fmla="*/ 0 h 463300"/>
              <a:gd name="connsiteX45" fmla="*/ 344428 w 463532"/>
              <a:gd name="connsiteY45" fmla="*/ 23316 h 463300"/>
              <a:gd name="connsiteX46" fmla="*/ 375786 w 463532"/>
              <a:gd name="connsiteY46" fmla="*/ 70526 h 463300"/>
              <a:gd name="connsiteX47" fmla="*/ 401187 w 463532"/>
              <a:gd name="connsiteY47" fmla="*/ 83668 h 463300"/>
              <a:gd name="connsiteX48" fmla="*/ 425245 w 463532"/>
              <a:gd name="connsiteY48" fmla="*/ 124783 h 463300"/>
              <a:gd name="connsiteX49" fmla="*/ 432082 w 463532"/>
              <a:gd name="connsiteY49" fmla="*/ 175331 h 463300"/>
              <a:gd name="connsiteX50" fmla="*/ 427956 w 463532"/>
              <a:gd name="connsiteY50" fmla="*/ 201451 h 463300"/>
              <a:gd name="connsiteX51" fmla="*/ 429486 w 463532"/>
              <a:gd name="connsiteY51" fmla="*/ 202147 h 463300"/>
              <a:gd name="connsiteX52" fmla="*/ 450206 w 463532"/>
              <a:gd name="connsiteY52" fmla="*/ 220920 h 463300"/>
              <a:gd name="connsiteX53" fmla="*/ 463533 w 463532"/>
              <a:gd name="connsiteY53" fmla="*/ 288781 h 463300"/>
              <a:gd name="connsiteX54" fmla="*/ 434284 w 463532"/>
              <a:gd name="connsiteY54" fmla="*/ 359122 h 463300"/>
              <a:gd name="connsiteX55" fmla="*/ 404849 w 463532"/>
              <a:gd name="connsiteY55" fmla="*/ 375114 h 463300"/>
              <a:gd name="connsiteX56" fmla="*/ 381232 w 463532"/>
              <a:gd name="connsiteY56" fmla="*/ 424642 h 463300"/>
              <a:gd name="connsiteX57" fmla="*/ 303428 w 463532"/>
              <a:gd name="connsiteY57" fmla="*/ 463301 h 463300"/>
              <a:gd name="connsiteX58" fmla="*/ 267273 w 463532"/>
              <a:gd name="connsiteY58" fmla="*/ 454331 h 463300"/>
              <a:gd name="connsiteX59" fmla="*/ 249149 w 463532"/>
              <a:gd name="connsiteY59" fmla="*/ 420470 h 463300"/>
              <a:gd name="connsiteX60" fmla="*/ 249149 w 463532"/>
              <a:gd name="connsiteY60" fmla="*/ 347510 h 463300"/>
              <a:gd name="connsiteX61" fmla="*/ 139060 w 463532"/>
              <a:gd name="connsiteY61" fmla="*/ 150509 h 463300"/>
              <a:gd name="connsiteX62" fmla="*/ 150648 w 463532"/>
              <a:gd name="connsiteY62" fmla="*/ 138921 h 463300"/>
              <a:gd name="connsiteX63" fmla="*/ 162236 w 463532"/>
              <a:gd name="connsiteY63" fmla="*/ 150509 h 463300"/>
              <a:gd name="connsiteX64" fmla="*/ 150648 w 463532"/>
              <a:gd name="connsiteY64" fmla="*/ 162097 h 463300"/>
              <a:gd name="connsiteX65" fmla="*/ 139060 w 463532"/>
              <a:gd name="connsiteY65" fmla="*/ 150509 h 463300"/>
              <a:gd name="connsiteX66" fmla="*/ 150648 w 463532"/>
              <a:gd name="connsiteY66" fmla="*/ 301157 h 463300"/>
              <a:gd name="connsiteX67" fmla="*/ 139060 w 463532"/>
              <a:gd name="connsiteY67" fmla="*/ 312745 h 463300"/>
              <a:gd name="connsiteX68" fmla="*/ 150648 w 463532"/>
              <a:gd name="connsiteY68" fmla="*/ 324334 h 463300"/>
              <a:gd name="connsiteX69" fmla="*/ 162236 w 463532"/>
              <a:gd name="connsiteY69" fmla="*/ 312745 h 463300"/>
              <a:gd name="connsiteX70" fmla="*/ 150648 w 463532"/>
              <a:gd name="connsiteY70" fmla="*/ 301157 h 463300"/>
              <a:gd name="connsiteX71" fmla="*/ 324473 w 463532"/>
              <a:gd name="connsiteY71" fmla="*/ 196862 h 463300"/>
              <a:gd name="connsiteX72" fmla="*/ 336061 w 463532"/>
              <a:gd name="connsiteY72" fmla="*/ 208451 h 463300"/>
              <a:gd name="connsiteX73" fmla="*/ 347649 w 463532"/>
              <a:gd name="connsiteY73" fmla="*/ 196862 h 463300"/>
              <a:gd name="connsiteX74" fmla="*/ 336061 w 463532"/>
              <a:gd name="connsiteY74" fmla="*/ 185274 h 463300"/>
              <a:gd name="connsiteX75" fmla="*/ 324473 w 463532"/>
              <a:gd name="connsiteY75" fmla="*/ 196862 h 4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63532" h="463300">
                <a:moveTo>
                  <a:pt x="188658" y="0"/>
                </a:moveTo>
                <a:cubicBezTo>
                  <a:pt x="205044" y="0"/>
                  <a:pt x="214384" y="16316"/>
                  <a:pt x="214384" y="32702"/>
                </a:cubicBezTo>
                <a:lnTo>
                  <a:pt x="214384" y="133127"/>
                </a:lnTo>
                <a:lnTo>
                  <a:pt x="193641" y="133127"/>
                </a:lnTo>
                <a:cubicBezTo>
                  <a:pt x="184041" y="109395"/>
                  <a:pt x="157020" y="97938"/>
                  <a:pt x="133288" y="107538"/>
                </a:cubicBezTo>
                <a:cubicBezTo>
                  <a:pt x="109556" y="117138"/>
                  <a:pt x="98099" y="144160"/>
                  <a:pt x="107699" y="167891"/>
                </a:cubicBezTo>
                <a:cubicBezTo>
                  <a:pt x="117299" y="191624"/>
                  <a:pt x="144321" y="203081"/>
                  <a:pt x="168053" y="193478"/>
                </a:cubicBezTo>
                <a:cubicBezTo>
                  <a:pt x="179696" y="188769"/>
                  <a:pt x="188931" y="179535"/>
                  <a:pt x="193641" y="167891"/>
                </a:cubicBezTo>
                <a:lnTo>
                  <a:pt x="214384" y="167891"/>
                </a:lnTo>
                <a:lnTo>
                  <a:pt x="214384" y="420470"/>
                </a:lnTo>
                <a:cubicBezTo>
                  <a:pt x="214384" y="434284"/>
                  <a:pt x="208543" y="448027"/>
                  <a:pt x="196236" y="454308"/>
                </a:cubicBezTo>
                <a:cubicBezTo>
                  <a:pt x="185077" y="460153"/>
                  <a:pt x="172678" y="463238"/>
                  <a:pt x="160081" y="463301"/>
                </a:cubicBezTo>
                <a:cubicBezTo>
                  <a:pt x="125084" y="463301"/>
                  <a:pt x="99057" y="445594"/>
                  <a:pt x="82300" y="424642"/>
                </a:cubicBezTo>
                <a:cubicBezTo>
                  <a:pt x="70695" y="410185"/>
                  <a:pt x="62603" y="393229"/>
                  <a:pt x="58660" y="375114"/>
                </a:cubicBezTo>
                <a:cubicBezTo>
                  <a:pt x="47837" y="371920"/>
                  <a:pt x="37813" y="366469"/>
                  <a:pt x="29249" y="359122"/>
                </a:cubicBezTo>
                <a:cubicBezTo>
                  <a:pt x="12793" y="344961"/>
                  <a:pt x="0" y="322248"/>
                  <a:pt x="0" y="288781"/>
                </a:cubicBezTo>
                <a:cubicBezTo>
                  <a:pt x="0" y="271282"/>
                  <a:pt x="1252" y="256032"/>
                  <a:pt x="4404" y="243216"/>
                </a:cubicBezTo>
                <a:lnTo>
                  <a:pt x="101977" y="243216"/>
                </a:lnTo>
                <a:cubicBezTo>
                  <a:pt x="117691" y="243216"/>
                  <a:pt x="130716" y="254804"/>
                  <a:pt x="132918" y="269892"/>
                </a:cubicBezTo>
                <a:cubicBezTo>
                  <a:pt x="109262" y="279679"/>
                  <a:pt x="98019" y="306789"/>
                  <a:pt x="107805" y="330445"/>
                </a:cubicBezTo>
                <a:cubicBezTo>
                  <a:pt x="117592" y="354099"/>
                  <a:pt x="144702" y="365342"/>
                  <a:pt x="168358" y="355557"/>
                </a:cubicBezTo>
                <a:cubicBezTo>
                  <a:pt x="192014" y="345770"/>
                  <a:pt x="203257" y="318660"/>
                  <a:pt x="193472" y="295004"/>
                </a:cubicBezTo>
                <a:cubicBezTo>
                  <a:pt x="188693" y="283455"/>
                  <a:pt x="179452" y="274323"/>
                  <a:pt x="167845" y="269683"/>
                </a:cubicBezTo>
                <a:cubicBezTo>
                  <a:pt x="165320" y="235169"/>
                  <a:pt x="136584" y="208455"/>
                  <a:pt x="101977" y="208451"/>
                </a:cubicBezTo>
                <a:lnTo>
                  <a:pt x="24104" y="208451"/>
                </a:lnTo>
                <a:cubicBezTo>
                  <a:pt x="27574" y="205581"/>
                  <a:pt x="31438" y="203224"/>
                  <a:pt x="35576" y="201451"/>
                </a:cubicBezTo>
                <a:cubicBezTo>
                  <a:pt x="33187" y="192936"/>
                  <a:pt x="31803" y="184169"/>
                  <a:pt x="31451" y="175331"/>
                </a:cubicBezTo>
                <a:cubicBezTo>
                  <a:pt x="30686" y="158296"/>
                  <a:pt x="33235" y="140566"/>
                  <a:pt x="38288" y="124783"/>
                </a:cubicBezTo>
                <a:cubicBezTo>
                  <a:pt x="43294" y="109255"/>
                  <a:pt x="51220" y="94120"/>
                  <a:pt x="62345" y="83668"/>
                </a:cubicBezTo>
                <a:cubicBezTo>
                  <a:pt x="69324" y="76868"/>
                  <a:pt x="78165" y="72294"/>
                  <a:pt x="87747" y="70526"/>
                </a:cubicBezTo>
                <a:cubicBezTo>
                  <a:pt x="92359" y="51058"/>
                  <a:pt x="104109" y="34974"/>
                  <a:pt x="119105" y="23316"/>
                </a:cubicBezTo>
                <a:cubicBezTo>
                  <a:pt x="138364" y="8297"/>
                  <a:pt x="163604" y="0"/>
                  <a:pt x="188635" y="0"/>
                </a:cubicBezTo>
                <a:close/>
                <a:moveTo>
                  <a:pt x="249149" y="347510"/>
                </a:moveTo>
                <a:lnTo>
                  <a:pt x="287390" y="347510"/>
                </a:lnTo>
                <a:cubicBezTo>
                  <a:pt x="323870" y="347510"/>
                  <a:pt x="353444" y="317937"/>
                  <a:pt x="353444" y="281457"/>
                </a:cubicBezTo>
                <a:lnTo>
                  <a:pt x="353444" y="239855"/>
                </a:lnTo>
                <a:cubicBezTo>
                  <a:pt x="377176" y="230255"/>
                  <a:pt x="388633" y="203234"/>
                  <a:pt x="379031" y="179502"/>
                </a:cubicBezTo>
                <a:cubicBezTo>
                  <a:pt x="369431" y="155770"/>
                  <a:pt x="342411" y="144314"/>
                  <a:pt x="318679" y="153914"/>
                </a:cubicBezTo>
                <a:cubicBezTo>
                  <a:pt x="294946" y="163514"/>
                  <a:pt x="283490" y="190535"/>
                  <a:pt x="293092" y="214266"/>
                </a:cubicBezTo>
                <a:cubicBezTo>
                  <a:pt x="297801" y="225912"/>
                  <a:pt x="307035" y="235145"/>
                  <a:pt x="318679" y="239855"/>
                </a:cubicBezTo>
                <a:lnTo>
                  <a:pt x="318679" y="281457"/>
                </a:lnTo>
                <a:cubicBezTo>
                  <a:pt x="318679" y="298737"/>
                  <a:pt x="304671" y="312745"/>
                  <a:pt x="287390" y="312745"/>
                </a:cubicBezTo>
                <a:lnTo>
                  <a:pt x="249149" y="312745"/>
                </a:lnTo>
                <a:lnTo>
                  <a:pt x="249149" y="32702"/>
                </a:lnTo>
                <a:cubicBezTo>
                  <a:pt x="249149" y="16316"/>
                  <a:pt x="258489" y="0"/>
                  <a:pt x="274875" y="0"/>
                </a:cubicBezTo>
                <a:cubicBezTo>
                  <a:pt x="299952" y="0"/>
                  <a:pt x="325168" y="8297"/>
                  <a:pt x="344428" y="23316"/>
                </a:cubicBezTo>
                <a:cubicBezTo>
                  <a:pt x="359423" y="34974"/>
                  <a:pt x="371174" y="51081"/>
                  <a:pt x="375786" y="70526"/>
                </a:cubicBezTo>
                <a:cubicBezTo>
                  <a:pt x="385520" y="72149"/>
                  <a:pt x="394188" y="77109"/>
                  <a:pt x="401187" y="83668"/>
                </a:cubicBezTo>
                <a:cubicBezTo>
                  <a:pt x="412312" y="94120"/>
                  <a:pt x="420239" y="109231"/>
                  <a:pt x="425245" y="124783"/>
                </a:cubicBezTo>
                <a:cubicBezTo>
                  <a:pt x="430297" y="140566"/>
                  <a:pt x="432847" y="158296"/>
                  <a:pt x="432082" y="175331"/>
                </a:cubicBezTo>
                <a:cubicBezTo>
                  <a:pt x="431688" y="184046"/>
                  <a:pt x="430413" y="192945"/>
                  <a:pt x="427956" y="201451"/>
                </a:cubicBezTo>
                <a:lnTo>
                  <a:pt x="429486" y="202147"/>
                </a:lnTo>
                <a:cubicBezTo>
                  <a:pt x="438061" y="206179"/>
                  <a:pt x="445014" y="212506"/>
                  <a:pt x="450206" y="220920"/>
                </a:cubicBezTo>
                <a:cubicBezTo>
                  <a:pt x="460056" y="236796"/>
                  <a:pt x="463533" y="259648"/>
                  <a:pt x="463533" y="288781"/>
                </a:cubicBezTo>
                <a:cubicBezTo>
                  <a:pt x="463533" y="322271"/>
                  <a:pt x="450739" y="345007"/>
                  <a:pt x="434284" y="359122"/>
                </a:cubicBezTo>
                <a:cubicBezTo>
                  <a:pt x="425713" y="366473"/>
                  <a:pt x="415680" y="371922"/>
                  <a:pt x="404849" y="375114"/>
                </a:cubicBezTo>
                <a:cubicBezTo>
                  <a:pt x="400912" y="393226"/>
                  <a:pt x="392828" y="410180"/>
                  <a:pt x="381232" y="424642"/>
                </a:cubicBezTo>
                <a:cubicBezTo>
                  <a:pt x="364476" y="445594"/>
                  <a:pt x="338448" y="463301"/>
                  <a:pt x="303428" y="463301"/>
                </a:cubicBezTo>
                <a:cubicBezTo>
                  <a:pt x="290832" y="463245"/>
                  <a:pt x="278435" y="460170"/>
                  <a:pt x="267273" y="454331"/>
                </a:cubicBezTo>
                <a:cubicBezTo>
                  <a:pt x="254989" y="448027"/>
                  <a:pt x="249149" y="434284"/>
                  <a:pt x="249149" y="420470"/>
                </a:cubicBezTo>
                <a:lnTo>
                  <a:pt x="249149" y="347510"/>
                </a:lnTo>
                <a:close/>
                <a:moveTo>
                  <a:pt x="139060" y="150509"/>
                </a:moveTo>
                <a:cubicBezTo>
                  <a:pt x="139060" y="144109"/>
                  <a:pt x="144248" y="138921"/>
                  <a:pt x="150648" y="138921"/>
                </a:cubicBezTo>
                <a:cubicBezTo>
                  <a:pt x="157048" y="138921"/>
                  <a:pt x="162236" y="144109"/>
                  <a:pt x="162236" y="150509"/>
                </a:cubicBezTo>
                <a:cubicBezTo>
                  <a:pt x="162236" y="156909"/>
                  <a:pt x="157048" y="162097"/>
                  <a:pt x="150648" y="162097"/>
                </a:cubicBezTo>
                <a:cubicBezTo>
                  <a:pt x="144248" y="162097"/>
                  <a:pt x="139060" y="156909"/>
                  <a:pt x="139060" y="150509"/>
                </a:cubicBezTo>
                <a:close/>
                <a:moveTo>
                  <a:pt x="150648" y="301157"/>
                </a:moveTo>
                <a:cubicBezTo>
                  <a:pt x="144248" y="301157"/>
                  <a:pt x="139060" y="306346"/>
                  <a:pt x="139060" y="312745"/>
                </a:cubicBezTo>
                <a:cubicBezTo>
                  <a:pt x="139060" y="319144"/>
                  <a:pt x="144248" y="324334"/>
                  <a:pt x="150648" y="324334"/>
                </a:cubicBezTo>
                <a:cubicBezTo>
                  <a:pt x="157048" y="324334"/>
                  <a:pt x="162236" y="319144"/>
                  <a:pt x="162236" y="312745"/>
                </a:cubicBezTo>
                <a:cubicBezTo>
                  <a:pt x="162236" y="306346"/>
                  <a:pt x="157048" y="301157"/>
                  <a:pt x="150648" y="301157"/>
                </a:cubicBezTo>
                <a:close/>
                <a:moveTo>
                  <a:pt x="324473" y="196862"/>
                </a:moveTo>
                <a:cubicBezTo>
                  <a:pt x="324473" y="203261"/>
                  <a:pt x="329662" y="208451"/>
                  <a:pt x="336061" y="208451"/>
                </a:cubicBezTo>
                <a:cubicBezTo>
                  <a:pt x="342460" y="208451"/>
                  <a:pt x="347649" y="203261"/>
                  <a:pt x="347649" y="196862"/>
                </a:cubicBezTo>
                <a:cubicBezTo>
                  <a:pt x="347649" y="190463"/>
                  <a:pt x="342460" y="185274"/>
                  <a:pt x="336061" y="185274"/>
                </a:cubicBezTo>
                <a:cubicBezTo>
                  <a:pt x="329662" y="185274"/>
                  <a:pt x="324473" y="190463"/>
                  <a:pt x="324473" y="196862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7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2.96296E-6 L -4.16667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2.96296E-6 L 2.5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3D9B47-F098-AEB4-E5E5-579382F2BBA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4534" y="1720840"/>
            <a:ext cx="617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8000" b="1" dirty="0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Retrieval Augmented Generation</a:t>
            </a:r>
            <a:endParaRPr lang="en-US" b="1" dirty="0">
              <a:solidFill>
                <a:srgbClr val="2454C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67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CF50F4-A750-D4C8-3508-29C9F4FA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FA4C-3E76-B262-0E9B-D94B5A83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RAG: </a:t>
            </a:r>
            <a:r>
              <a:rPr lang="en-US" u="sng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etrieval </a:t>
            </a:r>
            <a:r>
              <a:rPr lang="en-US" b="1" u="sng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ugmented </a:t>
            </a:r>
            <a:r>
              <a:rPr lang="en-US" b="1" u="sng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eneration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F0048399-0B01-81F5-5CC3-E44D57DAB24F}"/>
              </a:ext>
            </a:extLst>
          </p:cNvPr>
          <p:cNvSpPr txBox="1">
            <a:spLocks/>
          </p:cNvSpPr>
          <p:nvPr/>
        </p:nvSpPr>
        <p:spPr>
          <a:xfrm>
            <a:off x="2406466" y="5195901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Document Search</a:t>
            </a:r>
            <a:endParaRPr lang="en-US" sz="5550" dirty="0">
              <a:cs typeface="Arial"/>
            </a:endParaRPr>
          </a:p>
        </p:txBody>
      </p:sp>
      <p:pic>
        <p:nvPicPr>
          <p:cNvPr id="16" name="Graphic 3">
            <a:extLst>
              <a:ext uri="{FF2B5EF4-FFF2-40B4-BE49-F238E27FC236}">
                <a16:creationId xmlns:a16="http://schemas.microsoft.com/office/drawing/2014/main" id="{D1CCA447-19A1-3A08-08F5-0AC713A734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0685" y="3689574"/>
            <a:ext cx="1168288" cy="1291166"/>
          </a:xfrm>
          <a:prstGeom prst="rect">
            <a:avLst/>
          </a:prstGeom>
        </p:spPr>
      </p:pic>
      <p:sp>
        <p:nvSpPr>
          <p:cNvPr id="17" name="Arrow: Right 8">
            <a:extLst>
              <a:ext uri="{FF2B5EF4-FFF2-40B4-BE49-F238E27FC236}">
                <a16:creationId xmlns:a16="http://schemas.microsoft.com/office/drawing/2014/main" id="{10075DD5-CC33-1F8B-61D1-6C20D550FC7E}"/>
              </a:ext>
            </a:extLst>
          </p:cNvPr>
          <p:cNvSpPr/>
          <p:nvPr/>
        </p:nvSpPr>
        <p:spPr bwMode="auto">
          <a:xfrm>
            <a:off x="2043763" y="4239316"/>
            <a:ext cx="1056685" cy="34909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A0472200-E632-FCA4-D84A-6828B5D8512E}"/>
              </a:ext>
            </a:extLst>
          </p:cNvPr>
          <p:cNvSpPr txBox="1"/>
          <p:nvPr/>
        </p:nvSpPr>
        <p:spPr>
          <a:xfrm>
            <a:off x="4662630" y="4640825"/>
            <a:ext cx="2562549" cy="16619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  <a:ea typeface="+mn-lt"/>
                <a:cs typeface="+mn-lt"/>
              </a:rPr>
              <a:t>PerksPlus.pdf#page</a:t>
            </a:r>
            <a:r>
              <a:rPr lang="en-US" sz="1200" dirty="0">
                <a:solidFill>
                  <a:schemeClr val="tx1"/>
                </a:solidFill>
                <a:ea typeface="+mn-lt"/>
                <a:cs typeface="+mn-lt"/>
              </a:rPr>
              <a:t>=2: Some of the lessons covered under </a:t>
            </a:r>
            <a:r>
              <a:rPr lang="en-US" sz="1200" dirty="0" err="1">
                <a:solidFill>
                  <a:schemeClr val="tx1"/>
                </a:solidFill>
                <a:ea typeface="+mn-lt"/>
                <a:cs typeface="+mn-lt"/>
              </a:rPr>
              <a:t>PerksPlus</a:t>
            </a:r>
            <a:r>
              <a:rPr lang="en-US" sz="1200" dirty="0">
                <a:solidFill>
                  <a:schemeClr val="tx1"/>
                </a:solidFill>
                <a:ea typeface="+mn-lt"/>
                <a:cs typeface="+mn-lt"/>
              </a:rPr>
              <a:t> include: · Skiing and snowboarding lessons · Scuba diving lessons · Surfing lessons · Horseback riding lessons These lessons provide employees with the opportunity to try new things, challenge themselves, and improve their physical skills.….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4C8DB3B-9180-FED8-D5C6-1FAEA45AA4DA}"/>
              </a:ext>
            </a:extLst>
          </p:cNvPr>
          <p:cNvSpPr txBox="1">
            <a:spLocks/>
          </p:cNvSpPr>
          <p:nvPr/>
        </p:nvSpPr>
        <p:spPr>
          <a:xfrm>
            <a:off x="7176434" y="5129782"/>
            <a:ext cx="1791866" cy="138412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Large Language Model</a:t>
            </a:r>
            <a:endParaRPr lang="en-US" sz="2000" dirty="0">
              <a:cs typeface="Arial"/>
            </a:endParaRPr>
          </a:p>
        </p:txBody>
      </p:sp>
      <p:pic>
        <p:nvPicPr>
          <p:cNvPr id="22" name="Graphic 2">
            <a:extLst>
              <a:ext uri="{FF2B5EF4-FFF2-40B4-BE49-F238E27FC236}">
                <a16:creationId xmlns:a16="http://schemas.microsoft.com/office/drawing/2014/main" id="{EE23C6BE-6B82-09C3-FB1F-D13C9A328A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3033" y="3326932"/>
            <a:ext cx="1627908" cy="1721555"/>
          </a:xfrm>
          <a:prstGeom prst="rect">
            <a:avLst/>
          </a:prstGeom>
        </p:spPr>
      </p:pic>
      <p:sp>
        <p:nvSpPr>
          <p:cNvPr id="23" name="Arrow: Right 10">
            <a:extLst>
              <a:ext uri="{FF2B5EF4-FFF2-40B4-BE49-F238E27FC236}">
                <a16:creationId xmlns:a16="http://schemas.microsoft.com/office/drawing/2014/main" id="{2A7083E7-5D83-8251-54EE-54F19CA1B9C4}"/>
              </a:ext>
            </a:extLst>
          </p:cNvPr>
          <p:cNvSpPr/>
          <p:nvPr/>
        </p:nvSpPr>
        <p:spPr bwMode="auto">
          <a:xfrm>
            <a:off x="4312170" y="4239316"/>
            <a:ext cx="2850593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Right 11">
            <a:extLst>
              <a:ext uri="{FF2B5EF4-FFF2-40B4-BE49-F238E27FC236}">
                <a16:creationId xmlns:a16="http://schemas.microsoft.com/office/drawing/2014/main" id="{289C5357-8E8E-FDB9-ED9C-B03CB4BCD6F1}"/>
              </a:ext>
            </a:extLst>
          </p:cNvPr>
          <p:cNvSpPr/>
          <p:nvPr/>
        </p:nvSpPr>
        <p:spPr bwMode="auto">
          <a:xfrm>
            <a:off x="2043402" y="3394479"/>
            <a:ext cx="5119360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A5D068A-212F-CD1C-80AF-75C53047E4E3}"/>
              </a:ext>
            </a:extLst>
          </p:cNvPr>
          <p:cNvGrpSpPr/>
          <p:nvPr/>
        </p:nvGrpSpPr>
        <p:grpSpPr>
          <a:xfrm>
            <a:off x="8415343" y="1728219"/>
            <a:ext cx="3480724" cy="1290070"/>
            <a:chOff x="18815883" y="2962848"/>
            <a:chExt cx="5090699" cy="2466784"/>
          </a:xfrm>
        </p:grpSpPr>
        <p:sp>
          <p:nvSpPr>
            <p:cNvPr id="29" name="Speech Bubble: Rectangle with Corners Rounded 18">
              <a:extLst>
                <a:ext uri="{FF2B5EF4-FFF2-40B4-BE49-F238E27FC236}">
                  <a16:creationId xmlns:a16="http://schemas.microsoft.com/office/drawing/2014/main" id="{E06447FC-3629-7E91-20E5-CC34F7479077}"/>
                </a:ext>
              </a:extLst>
            </p:cNvPr>
            <p:cNvSpPr/>
            <p:nvPr/>
          </p:nvSpPr>
          <p:spPr bwMode="auto">
            <a:xfrm>
              <a:off x="18815883" y="2962848"/>
              <a:ext cx="5090699" cy="2466784"/>
            </a:xfrm>
            <a:prstGeom prst="wedgeRoundRectCallout">
              <a:avLst>
                <a:gd name="adj1" fmla="val 24202"/>
                <a:gd name="adj2" fmla="val 65278"/>
                <a:gd name="adj3" fmla="val 16667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TextBox 12">
              <a:extLst>
                <a:ext uri="{FF2B5EF4-FFF2-40B4-BE49-F238E27FC236}">
                  <a16:creationId xmlns:a16="http://schemas.microsoft.com/office/drawing/2014/main" id="{EC7A6858-E595-100E-AAB6-A760DDD98C8C}"/>
                </a:ext>
              </a:extLst>
            </p:cNvPr>
            <p:cNvSpPr txBox="1"/>
            <p:nvPr/>
          </p:nvSpPr>
          <p:spPr>
            <a:xfrm>
              <a:off x="18985365" y="3395991"/>
              <a:ext cx="4751733" cy="1588976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>
                  <a:solidFill>
                    <a:schemeClr val="bg1"/>
                  </a:solidFill>
                  <a:latin typeface="Segoe UI"/>
                  <a:ea typeface="Menlo"/>
                  <a:cs typeface="Menlo"/>
                </a:rPr>
                <a:t>Yes, your company perks cover underwater activities such as scuba diving lessons </a:t>
              </a:r>
              <a:r>
                <a:rPr lang="en-US" sz="1800" baseline="30000" dirty="0">
                  <a:solidFill>
                    <a:schemeClr val="bg1"/>
                  </a:solidFill>
                  <a:latin typeface="Segoe UI"/>
                  <a:ea typeface="Menlo"/>
                  <a:cs typeface="Menlo"/>
                </a:rPr>
                <a:t>1</a:t>
              </a:r>
              <a:endParaRPr lang="en-US" sz="1800" baseline="30000" dirty="0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pic>
        <p:nvPicPr>
          <p:cNvPr id="27" name="Graphic 14">
            <a:extLst>
              <a:ext uri="{FF2B5EF4-FFF2-40B4-BE49-F238E27FC236}">
                <a16:creationId xmlns:a16="http://schemas.microsoft.com/office/drawing/2014/main" id="{565B6309-963A-885C-E70A-2D079BEDB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0686" y="3143619"/>
            <a:ext cx="1537460" cy="1617942"/>
          </a:xfrm>
          <a:prstGeom prst="rect">
            <a:avLst/>
          </a:prstGeom>
        </p:spPr>
      </p:pic>
      <p:sp>
        <p:nvSpPr>
          <p:cNvPr id="28" name="Arrow: Right 17">
            <a:extLst>
              <a:ext uri="{FF2B5EF4-FFF2-40B4-BE49-F238E27FC236}">
                <a16:creationId xmlns:a16="http://schemas.microsoft.com/office/drawing/2014/main" id="{C4188F11-2995-7E80-1A40-41EE2C3606CD}"/>
              </a:ext>
            </a:extLst>
          </p:cNvPr>
          <p:cNvSpPr/>
          <p:nvPr/>
        </p:nvSpPr>
        <p:spPr bwMode="auto">
          <a:xfrm>
            <a:off x="9106065" y="4295107"/>
            <a:ext cx="830562" cy="34112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9034B5-60BA-4B1E-BED3-D32ED7904878}"/>
              </a:ext>
            </a:extLst>
          </p:cNvPr>
          <p:cNvGrpSpPr/>
          <p:nvPr/>
        </p:nvGrpSpPr>
        <p:grpSpPr>
          <a:xfrm>
            <a:off x="173007" y="2196548"/>
            <a:ext cx="3603650" cy="4058409"/>
            <a:chOff x="163068" y="2294004"/>
            <a:chExt cx="3603650" cy="4058409"/>
          </a:xfrm>
        </p:grpSpPr>
        <p:pic>
          <p:nvPicPr>
            <p:cNvPr id="32" name="Graphic 13">
              <a:extLst>
                <a:ext uri="{FF2B5EF4-FFF2-40B4-BE49-F238E27FC236}">
                  <a16:creationId xmlns:a16="http://schemas.microsoft.com/office/drawing/2014/main" id="{E4EEC0C7-C0D8-6B6C-784B-F74BC4C6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18A95685-F326-A1FA-F599-592DB3759C71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 dirty="0">
                  <a:latin typeface="+mj-lt"/>
                  <a:cs typeface="Segoe UI Semilight"/>
                </a:rPr>
                <a:t>User</a:t>
              </a:r>
              <a:endParaRPr lang="en-US" dirty="0"/>
            </a:p>
            <a:p>
              <a:pPr marL="0" indent="0" algn="ctr" defTabSz="1865484">
                <a:buNone/>
                <a:defRPr/>
              </a:pPr>
              <a:r>
                <a:rPr lang="en-US" sz="2000" dirty="0">
                  <a:latin typeface="+mj-lt"/>
                  <a:cs typeface="Segoe UI Semilight"/>
                </a:rPr>
                <a:t>Question</a:t>
              </a:r>
              <a:endParaRPr lang="en-US" sz="2000" dirty="0">
                <a:cs typeface="Segoe UI Semiligh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25F4F44-4045-59F0-7CB9-1C5F21FE54C8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35" name="Speech Bubble: Rectangle with Corners Rounded 7">
                <a:extLst>
                  <a:ext uri="{FF2B5EF4-FFF2-40B4-BE49-F238E27FC236}">
                    <a16:creationId xmlns:a16="http://schemas.microsoft.com/office/drawing/2014/main" id="{4A0822C0-5B43-12D0-5EAA-F87EBA623C9A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Text Placeholder 5">
                <a:extLst>
                  <a:ext uri="{FF2B5EF4-FFF2-40B4-BE49-F238E27FC236}">
                    <a16:creationId xmlns:a16="http://schemas.microsoft.com/office/drawing/2014/main" id="{68E64544-9A86-ADA9-06B1-9AD60E0235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 dirty="0">
                    <a:solidFill>
                      <a:schemeClr val="bg1"/>
                    </a:solidFill>
                    <a:latin typeface="Segoe UI"/>
                    <a:cs typeface="Segoe UI Semilight"/>
                  </a:rPr>
                  <a:t>Do my company perks cover underwater activities?</a:t>
                </a:r>
                <a:endParaRPr lang="en-US" sz="2000" dirty="0">
                  <a:solidFill>
                    <a:schemeClr val="bg1"/>
                  </a:solidFill>
                  <a:latin typeface="Segoe UI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67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31B15-1627-E839-AAF2-F21AF766E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9CA4-399C-F1D7-B413-10552FF5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The benefit of RAG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A74EA6CB-21D6-4DF6-59E1-828A224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7666"/>
            <a:ext cx="6951265" cy="34947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B9387692-A95B-9954-CD0D-ABA917BFB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060" y="2931568"/>
            <a:ext cx="6134100" cy="3644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E9BD24-92FE-E8C4-E05D-A48DDA796552}"/>
              </a:ext>
            </a:extLst>
          </p:cNvPr>
          <p:cNvSpPr txBox="1"/>
          <p:nvPr/>
        </p:nvSpPr>
        <p:spPr>
          <a:xfrm>
            <a:off x="7928113" y="1559041"/>
            <a:ext cx="34256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Up-to-date public knowledge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B2C0D5-A17B-4741-E083-742A96F2B2CE}"/>
              </a:ext>
            </a:extLst>
          </p:cNvPr>
          <p:cNvSpPr txBox="1"/>
          <p:nvPr/>
        </p:nvSpPr>
        <p:spPr>
          <a:xfrm>
            <a:off x="1332973" y="5645532"/>
            <a:ext cx="33395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Access to internal knowledge</a:t>
            </a:r>
          </a:p>
        </p:txBody>
      </p:sp>
    </p:spTree>
    <p:extLst>
      <p:ext uri="{BB962C8B-B14F-4D97-AF65-F5344CB8AC3E}">
        <p14:creationId xmlns:p14="http://schemas.microsoft.com/office/powerpoint/2010/main" val="300471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A370CE-6C5E-75A4-F774-520695311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442E-2A47-DC32-3D54-D0464561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 components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C2AEC69-8A1C-132D-DFBA-C64293E439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782706"/>
              </p:ext>
            </p:extLst>
          </p:nvPr>
        </p:nvGraphicFramePr>
        <p:xfrm>
          <a:off x="918816" y="1773214"/>
          <a:ext cx="10600636" cy="4830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00318">
                  <a:extLst>
                    <a:ext uri="{9D8B030D-6E8A-4147-A177-3AD203B41FA5}">
                      <a16:colId xmlns:a16="http://schemas.microsoft.com/office/drawing/2014/main" val="461787052"/>
                    </a:ext>
                  </a:extLst>
                </a:gridCol>
                <a:gridCol w="5300318">
                  <a:extLst>
                    <a:ext uri="{9D8B030D-6E8A-4147-A177-3AD203B41FA5}">
                      <a16:colId xmlns:a16="http://schemas.microsoft.com/office/drawing/2014/main" val="2318204061"/>
                    </a:ext>
                  </a:extLst>
                </a:gridCol>
              </a:tblGrid>
              <a:tr h="351283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Examples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46174"/>
                  </a:ext>
                </a:extLst>
              </a:tr>
              <a:tr h="1092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Retriever</a:t>
                      </a:r>
                      <a:r>
                        <a:rPr lang="en-US" dirty="0"/>
                        <a:t>: A knowledge base that can efficiently retrieve sources that match a user 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Azure AI Search, Azure </a:t>
                      </a:r>
                      <a:r>
                        <a:rPr lang="en-US" dirty="0" err="1"/>
                        <a:t>CosmosDB</a:t>
                      </a:r>
                      <a:r>
                        <a:rPr lang="en-US" dirty="0"/>
                        <a:t>,</a:t>
                      </a:r>
                    </a:p>
                    <a:p>
                      <a:r>
                        <a:rPr lang="en-US" dirty="0"/>
                        <a:t>PostgreSQL, </a:t>
                      </a:r>
                      <a:r>
                        <a:rPr lang="en-US" dirty="0" err="1"/>
                        <a:t>Qdrant</a:t>
                      </a:r>
                      <a:r>
                        <a:rPr lang="en-US" dirty="0"/>
                        <a:t>, Pinecone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162622"/>
                  </a:ext>
                </a:extLst>
              </a:tr>
              <a:tr h="1092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LLM</a:t>
                      </a:r>
                      <a:r>
                        <a:rPr lang="en-US" dirty="0"/>
                        <a:t>: A model that can answer questions based on the query based on the provided sources, and can include citations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GPT 3.5, GPT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267010"/>
                  </a:ext>
                </a:extLst>
              </a:tr>
              <a:tr h="1092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Glue</a:t>
                      </a:r>
                      <a:r>
                        <a:rPr lang="en-US" dirty="0"/>
                        <a:t>: A way to chain the retriever to the LLM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Langchain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Llamaindex</a:t>
                      </a:r>
                      <a:r>
                        <a:rPr lang="en-US" dirty="0"/>
                        <a:t>, Semantic 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411657"/>
                  </a:ext>
                </a:extLst>
              </a:tr>
              <a:tr h="10920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Chat history, Feedback buttons, Text-to-speech, User login, File upload, Access control,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765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124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D9A9A-C045-43F9-62B1-94424A3C2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7CB4-5A5C-6937-F7E6-F126A5837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Many ways to build a RAG chat app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32A7319-8137-4BB8-76D7-6DFE9F8DE4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41443"/>
            <a:ext cx="10515600" cy="5895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Code                                    Low Code                                       High Code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57910E-3B2F-D1E4-293C-469CDBCC87C1}"/>
              </a:ext>
            </a:extLst>
          </p:cNvPr>
          <p:cNvCxnSpPr/>
          <p:nvPr/>
        </p:nvCxnSpPr>
        <p:spPr>
          <a:xfrm>
            <a:off x="838200" y="3705225"/>
            <a:ext cx="10674626" cy="0"/>
          </a:xfrm>
          <a:prstGeom prst="straightConnector1">
            <a:avLst/>
          </a:prstGeom>
          <a:ln w="69850">
            <a:solidFill>
              <a:srgbClr val="2454C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CA1856-33CD-FA4A-5E94-51938F9D58B0}"/>
              </a:ext>
            </a:extLst>
          </p:cNvPr>
          <p:cNvSpPr txBox="1"/>
          <p:nvPr/>
        </p:nvSpPr>
        <p:spPr>
          <a:xfrm>
            <a:off x="831159" y="2919989"/>
            <a:ext cx="1588191" cy="36932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Copilot studio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F9E3D-3984-06BA-1B84-91FA5844C28B}"/>
              </a:ext>
            </a:extLst>
          </p:cNvPr>
          <p:cNvSpPr txBox="1"/>
          <p:nvPr/>
        </p:nvSpPr>
        <p:spPr>
          <a:xfrm>
            <a:off x="4441963" y="2919989"/>
            <a:ext cx="281277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Azure Studio On Your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AA965-AA64-31F8-EA34-BD652A8FE6CC}"/>
              </a:ext>
            </a:extLst>
          </p:cNvPr>
          <p:cNvSpPr txBox="1"/>
          <p:nvPr/>
        </p:nvSpPr>
        <p:spPr>
          <a:xfrm>
            <a:off x="8484705" y="2782669"/>
            <a:ext cx="2961861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github.com/</a:t>
            </a:r>
          </a:p>
          <a:p>
            <a:r>
              <a:rPr lang="en-US" dirty="0"/>
              <a:t>azure-search-</a:t>
            </a:r>
            <a:r>
              <a:rPr lang="en-US" dirty="0" err="1"/>
              <a:t>openai</a:t>
            </a:r>
            <a:r>
              <a:rPr lang="en-US" dirty="0"/>
              <a:t>-demo</a:t>
            </a:r>
          </a:p>
        </p:txBody>
      </p:sp>
    </p:spTree>
    <p:extLst>
      <p:ext uri="{BB962C8B-B14F-4D97-AF65-F5344CB8AC3E}">
        <p14:creationId xmlns:p14="http://schemas.microsoft.com/office/powerpoint/2010/main" val="1989220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0D5008-32E5-DBB6-CEF7-F23F60F93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78DD3-23A5-DB46-88B4-7445BD6C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Copilot Studio – On Your Data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F7E4C-38D6-FAEB-D461-0BB05573B278}"/>
              </a:ext>
            </a:extLst>
          </p:cNvPr>
          <p:cNvSpPr txBox="1"/>
          <p:nvPr/>
        </p:nvSpPr>
        <p:spPr>
          <a:xfrm>
            <a:off x="8474581" y="1532334"/>
            <a:ext cx="328054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/>
              <a:t>Retriever</a:t>
            </a:r>
            <a:r>
              <a:rPr lang="en-US" sz="2000" dirty="0"/>
              <a:t>:</a:t>
            </a:r>
          </a:p>
          <a:p>
            <a:pPr algn="l"/>
            <a:r>
              <a:rPr lang="en-US" sz="2000" dirty="0"/>
              <a:t>   Uploaded files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/>
              <a:t>LLM</a:t>
            </a:r>
            <a:r>
              <a:rPr lang="en-US" sz="2000" dirty="0"/>
              <a:t>: GPT 3.5</a:t>
            </a:r>
          </a:p>
          <a:p>
            <a:pPr algn="l"/>
            <a:r>
              <a:rPr lang="en-US" sz="2000" dirty="0"/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E37419-1A84-222E-433C-91BAAD0AE5C6}"/>
              </a:ext>
            </a:extLst>
          </p:cNvPr>
          <p:cNvSpPr txBox="1"/>
          <p:nvPr/>
        </p:nvSpPr>
        <p:spPr>
          <a:xfrm>
            <a:off x="838200" y="5953924"/>
            <a:ext cx="103433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2454C3"/>
                </a:solidFill>
              </a:rPr>
              <a:t>https://</a:t>
            </a:r>
            <a:r>
              <a:rPr lang="en-US" sz="2000" b="1" dirty="0" err="1">
                <a:solidFill>
                  <a:srgbClr val="2454C3"/>
                </a:solidFill>
              </a:rPr>
              <a:t>copilotstudio.preview.microsoft.com</a:t>
            </a:r>
            <a:r>
              <a:rPr lang="en-US" sz="2000" b="1" dirty="0">
                <a:solidFill>
                  <a:srgbClr val="2454C3"/>
                </a:solidFill>
              </a:rPr>
              <a:t>/</a:t>
            </a:r>
            <a:endParaRPr lang="en-US" sz="2000" dirty="0">
              <a:solidFill>
                <a:srgbClr val="2454C3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AD8294-9875-18D5-5500-58B7AFF0E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2334"/>
            <a:ext cx="7307764" cy="4157266"/>
          </a:xfrm>
          <a:prstGeom prst="rect">
            <a:avLst/>
          </a:prstGeom>
          <a:ln>
            <a:solidFill>
              <a:srgbClr val="3333FF"/>
            </a:solidFill>
          </a:ln>
        </p:spPr>
      </p:pic>
    </p:spTree>
    <p:extLst>
      <p:ext uri="{BB962C8B-B14F-4D97-AF65-F5344CB8AC3E}">
        <p14:creationId xmlns:p14="http://schemas.microsoft.com/office/powerpoint/2010/main" val="2202027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8C7F5C-273A-6828-7E46-DBDF4BF7A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3D79E-1303-9EC6-A11B-887BA8F4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Azure Studio – On Your Data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Picture 9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03330449-1FDA-81B0-0F19-8090399D8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05195"/>
            <a:ext cx="5901206" cy="367065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A94B79-6220-87D4-F174-A847BD1B0D28}"/>
              </a:ext>
            </a:extLst>
          </p:cNvPr>
          <p:cNvSpPr txBox="1"/>
          <p:nvPr/>
        </p:nvSpPr>
        <p:spPr>
          <a:xfrm>
            <a:off x="7082660" y="1892211"/>
            <a:ext cx="4852667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/>
              <a:t>Retriever</a:t>
            </a:r>
            <a:r>
              <a:rPr lang="en-US" sz="2000" dirty="0"/>
              <a:t>:</a:t>
            </a:r>
          </a:p>
          <a:p>
            <a:pPr algn="l"/>
            <a:r>
              <a:rPr lang="en-US" sz="2000" dirty="0"/>
              <a:t>    Azure AI Search</a:t>
            </a:r>
          </a:p>
          <a:p>
            <a:pPr algn="l"/>
            <a:r>
              <a:rPr lang="en-US" sz="2000" dirty="0"/>
              <a:t>    Azure Blob Storage</a:t>
            </a:r>
          </a:p>
          <a:p>
            <a:pPr algn="l"/>
            <a:r>
              <a:rPr lang="en-US" sz="2000" dirty="0"/>
              <a:t>    Azure </a:t>
            </a:r>
            <a:r>
              <a:rPr lang="en-US" sz="2000" dirty="0" err="1"/>
              <a:t>CosmosDB</a:t>
            </a:r>
            <a:r>
              <a:rPr lang="en-US" sz="2000" dirty="0"/>
              <a:t> for MongoDB </a:t>
            </a:r>
            <a:r>
              <a:rPr lang="en-US" sz="2000" dirty="0" err="1"/>
              <a:t>vCore</a:t>
            </a:r>
            <a:endParaRPr lang="en-US" sz="2000" dirty="0"/>
          </a:p>
          <a:p>
            <a:pPr algn="l"/>
            <a:r>
              <a:rPr lang="en-US" sz="2000" dirty="0"/>
              <a:t>   URL/Web address</a:t>
            </a:r>
          </a:p>
          <a:p>
            <a:pPr algn="l"/>
            <a:r>
              <a:rPr lang="en-US" sz="2000" dirty="0"/>
              <a:t>   Uploaded files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/>
              <a:t>LLM</a:t>
            </a:r>
            <a:r>
              <a:rPr lang="en-US" sz="2000" dirty="0"/>
              <a:t>: GPT 3.5/4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/>
              <a:t>Features</a:t>
            </a:r>
            <a:r>
              <a:rPr lang="en-US" sz="2000" dirty="0"/>
              <a:t>:</a:t>
            </a:r>
          </a:p>
          <a:p>
            <a:pPr algn="l"/>
            <a:r>
              <a:rPr lang="en-US" sz="2000" dirty="0"/>
              <a:t>  User authentication</a:t>
            </a:r>
          </a:p>
          <a:p>
            <a:r>
              <a:rPr lang="en-US" sz="2000" dirty="0"/>
              <a:t>  Chat history persistence</a:t>
            </a:r>
          </a:p>
          <a:p>
            <a:pPr algn="l"/>
            <a:r>
              <a:rPr lang="en-US" sz="2000" dirty="0"/>
              <a:t>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3A8ABA-C3C9-20DA-935C-A5463E0DFC91}"/>
              </a:ext>
            </a:extLst>
          </p:cNvPr>
          <p:cNvSpPr txBox="1"/>
          <p:nvPr/>
        </p:nvSpPr>
        <p:spPr>
          <a:xfrm>
            <a:off x="838200" y="5953924"/>
            <a:ext cx="103433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b="1" dirty="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</a:t>
            </a:r>
            <a:r>
              <a:rPr lang="en-US" sz="2000" b="1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/azure/ai-services/</a:t>
            </a:r>
            <a:r>
              <a:rPr lang="en-US" sz="2000" b="1" dirty="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sz="2000" b="1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/concepts/use-your-data</a:t>
            </a:r>
            <a:endParaRPr lang="en-US" sz="2000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85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6670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1F0F99-B46D-1DD7-6525-A8DFF294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B9587-64A4-BDE1-21BB-65956A413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Open source RAG chat app solution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47A25F-651B-8C7C-141D-35F1BF41C9CD}"/>
              </a:ext>
            </a:extLst>
          </p:cNvPr>
          <p:cNvSpPr txBox="1"/>
          <p:nvPr/>
        </p:nvSpPr>
        <p:spPr>
          <a:xfrm>
            <a:off x="6328855" y="1704972"/>
            <a:ext cx="4852667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/>
              <a:t>Retriever</a:t>
            </a:r>
            <a:r>
              <a:rPr lang="en-US" sz="2000" dirty="0"/>
              <a:t>:</a:t>
            </a:r>
          </a:p>
          <a:p>
            <a:pPr algn="l"/>
            <a:r>
              <a:rPr lang="en-US" sz="2000" dirty="0"/>
              <a:t>    Azure AI Search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/>
              <a:t>LLM</a:t>
            </a:r>
            <a:r>
              <a:rPr lang="en-US" sz="2000" dirty="0"/>
              <a:t>: GPT 3.5/4</a:t>
            </a:r>
          </a:p>
          <a:p>
            <a:pPr algn="l"/>
            <a:endParaRPr lang="en-US" sz="2000" dirty="0"/>
          </a:p>
          <a:p>
            <a:pPr algn="l"/>
            <a:r>
              <a:rPr lang="en-US" sz="2000" b="1" dirty="0"/>
              <a:t>Features</a:t>
            </a:r>
            <a:r>
              <a:rPr lang="en-US" sz="2000" dirty="0"/>
              <a:t>:</a:t>
            </a:r>
          </a:p>
          <a:p>
            <a:pPr algn="l"/>
            <a:r>
              <a:rPr lang="en-US" sz="2000" dirty="0"/>
              <a:t>    Multi-turn chats</a:t>
            </a:r>
          </a:p>
          <a:p>
            <a:pPr algn="l"/>
            <a:r>
              <a:rPr lang="en-US" sz="2000" dirty="0"/>
              <a:t>    User authentication with ACLs</a:t>
            </a:r>
          </a:p>
          <a:p>
            <a:pPr algn="l"/>
            <a:r>
              <a:rPr lang="en-US" sz="2000" dirty="0"/>
              <a:t>    Chat with image documents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FF0953-6284-2F74-BA45-1206FCB0F57E}"/>
              </a:ext>
            </a:extLst>
          </p:cNvPr>
          <p:cNvSpPr txBox="1"/>
          <p:nvPr/>
        </p:nvSpPr>
        <p:spPr>
          <a:xfrm>
            <a:off x="838200" y="5964084"/>
            <a:ext cx="1034332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rgbClr val="3333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🔗 https://github.com/Azure-Samples/azure-search-openai-demo/</a:t>
            </a:r>
            <a:r>
              <a:rPr lang="en-US" sz="2000" b="1" dirty="0">
                <a:solidFill>
                  <a:srgbClr val="3333FF"/>
                </a:solidFill>
              </a:rPr>
              <a:t>          </a:t>
            </a:r>
            <a:r>
              <a:rPr lang="en-US" sz="2000" b="1" dirty="0">
                <a:solidFill>
                  <a:srgbClr val="3333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000" dirty="0">
              <a:solidFill>
                <a:srgbClr val="3333FF"/>
              </a:solidFill>
            </a:endParaRPr>
          </a:p>
        </p:txBody>
      </p:sp>
      <p:pic>
        <p:nvPicPr>
          <p:cNvPr id="3" name="Picture 2" descr="Chat screen">
            <a:extLst>
              <a:ext uri="{FF2B5EF4-FFF2-40B4-BE49-F238E27FC236}">
                <a16:creationId xmlns:a16="http://schemas.microsoft.com/office/drawing/2014/main" id="{9D6E258F-6BC0-CF68-7B91-B0E16D4CA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9" b="25382"/>
          <a:stretch/>
        </p:blipFill>
        <p:spPr bwMode="auto">
          <a:xfrm>
            <a:off x="1010478" y="1690688"/>
            <a:ext cx="4991057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12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C9CF54-284B-4040-8616-2C88F583D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94E7239-97E8-4B85-9A4C-F5837ADF8ED2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4533" y="1720840"/>
            <a:ext cx="6969742" cy="354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8000" b="1" dirty="0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Deep dive:</a:t>
            </a:r>
          </a:p>
          <a:p>
            <a:pPr marL="0" indent="0">
              <a:buNone/>
            </a:pPr>
            <a:r>
              <a:rPr lang="en-US" sz="8000" b="1" dirty="0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RAG chat app solution</a:t>
            </a:r>
          </a:p>
        </p:txBody>
      </p:sp>
    </p:spTree>
    <p:extLst>
      <p:ext uri="{BB962C8B-B14F-4D97-AF65-F5344CB8AC3E}">
        <p14:creationId xmlns:p14="http://schemas.microsoft.com/office/powerpoint/2010/main" val="2266316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54362B-8F6E-3453-9C99-0A6DEE2A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0956-1F27-F042-35D7-781A0525B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Prerequisites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99E69F-BE9D-3306-0528-87BD28B18076}"/>
              </a:ext>
            </a:extLst>
          </p:cNvPr>
          <p:cNvSpPr txBox="1"/>
          <p:nvPr/>
        </p:nvSpPr>
        <p:spPr>
          <a:xfrm>
            <a:off x="1061530" y="1690688"/>
            <a:ext cx="9644570" cy="353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dirty="0"/>
              <a:t>Azure account and subscription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/>
              <a:t>A free account can be used, but will have limitations.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/>
              <a:t>Access to Azure OpenAI or an </a:t>
            </a:r>
            <a:r>
              <a:rPr lang="en-US" sz="3000" dirty="0" err="1"/>
              <a:t>openai.com</a:t>
            </a:r>
            <a:r>
              <a:rPr lang="en-US" sz="3000" dirty="0"/>
              <a:t> account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/>
              <a:t>Request access to Azure OpenAI today! </a:t>
            </a:r>
            <a:r>
              <a:rPr lang="en-US" sz="32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https://aka.ms/oaiapply</a:t>
            </a:r>
            <a:endParaRPr lang="en-US" sz="3200" dirty="0">
              <a:solidFill>
                <a:srgbClr val="2454C3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Azure account permissions: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1F2328"/>
                </a:solidFill>
                <a:effectLst/>
                <a:latin typeface="ui-monospace"/>
              </a:rPr>
              <a:t>Microsoft.Authorization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ui-monospace"/>
              </a:rPr>
              <a:t>/</a:t>
            </a:r>
            <a:r>
              <a:rPr lang="en-US" sz="2400" b="0" i="0" dirty="0" err="1">
                <a:solidFill>
                  <a:srgbClr val="1F2328"/>
                </a:solidFill>
                <a:effectLst/>
                <a:latin typeface="ui-monospace"/>
              </a:rPr>
              <a:t>roleAssignments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ui-monospace"/>
              </a:rPr>
              <a:t>/write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1F2328"/>
                </a:solidFill>
                <a:effectLst/>
                <a:latin typeface="ui-monospace"/>
              </a:rPr>
              <a:t>Microsoft.Resources</a:t>
            </a:r>
            <a:r>
              <a:rPr lang="en-US" sz="2400" b="0" i="0" dirty="0">
                <a:solidFill>
                  <a:srgbClr val="1F2328"/>
                </a:solidFill>
                <a:effectLst/>
                <a:latin typeface="ui-monospace"/>
              </a:rPr>
              <a:t>/deployments/write </a:t>
            </a:r>
            <a:r>
              <a:rPr lang="en-US" sz="2400" b="0" i="0">
                <a:solidFill>
                  <a:srgbClr val="1F2328"/>
                </a:solidFill>
                <a:effectLst/>
                <a:latin typeface="ui-monospace"/>
              </a:rPr>
              <a:t>on subscription level</a:t>
            </a:r>
            <a:endParaRPr lang="en-US" sz="2400" dirty="0">
              <a:solidFill>
                <a:srgbClr val="2454C3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55716-3335-709F-496E-A0F84FF3F138}"/>
              </a:ext>
            </a:extLst>
          </p:cNvPr>
          <p:cNvSpPr txBox="1"/>
          <p:nvPr/>
        </p:nvSpPr>
        <p:spPr>
          <a:xfrm>
            <a:off x="1061530" y="5887249"/>
            <a:ext cx="102922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https://github.com/Azure-Samples/azure-search-</a:t>
            </a:r>
            <a:r>
              <a:rPr lang="en-US" sz="2000" dirty="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sz="2000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-demo/#azure-account-requirements</a:t>
            </a:r>
            <a:endParaRPr lang="en-US" sz="2000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3968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454E23-5396-A6ED-D898-426ED515B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0D006-280F-E4C5-10E7-69DDCCF1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Opening the project: 3 options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74F2E2-5BE0-ACDF-E734-51EBF608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19875" cy="4351338"/>
          </a:xfrm>
        </p:spPr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r>
              <a:rPr lang="en-US" dirty="0"/>
              <a:t> →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VS Code with Dev Containers extension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Your Local Environment </a:t>
            </a:r>
          </a:p>
          <a:p>
            <a:pPr lvl="1"/>
            <a:r>
              <a:rPr lang="en-US" dirty="0"/>
              <a:t>Python 3.9+</a:t>
            </a:r>
          </a:p>
          <a:p>
            <a:pPr lvl="1"/>
            <a:r>
              <a:rPr lang="en-US" dirty="0"/>
              <a:t>Node 14+</a:t>
            </a:r>
          </a:p>
          <a:p>
            <a:pPr lvl="1"/>
            <a:r>
              <a:rPr lang="en-US" dirty="0"/>
              <a:t>Azure Developer CLI</a:t>
            </a:r>
          </a:p>
          <a:p>
            <a:pPr lvl="1"/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24C71C8-F800-601F-1C10-4310895148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b="2583"/>
          <a:stretch/>
        </p:blipFill>
        <p:spPr>
          <a:xfrm>
            <a:off x="7825400" y="1702594"/>
            <a:ext cx="3687149" cy="3452812"/>
          </a:xfrm>
          <a:prstGeom prst="rect">
            <a:avLst/>
          </a:prstGeom>
          <a:ln>
            <a:solidFill>
              <a:srgbClr val="2454C3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7C213-2A5F-9426-978F-8FD4C7ACF1A1}"/>
              </a:ext>
            </a:extLst>
          </p:cNvPr>
          <p:cNvSpPr txBox="1"/>
          <p:nvPr/>
        </p:nvSpPr>
        <p:spPr>
          <a:xfrm>
            <a:off x="666750" y="5942568"/>
            <a:ext cx="10845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https://github.com/Azure-Samples/azure-search-</a:t>
            </a:r>
            <a:r>
              <a:rPr lang="en-US" dirty="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</a:t>
            </a:r>
            <a:r>
              <a:rPr lang="en-US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-demo/?tab=</a:t>
            </a:r>
            <a:r>
              <a:rPr lang="en-US" dirty="0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readme-ov-file#project-setup</a:t>
            </a:r>
            <a:endParaRPr lang="en-US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28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EBAFF3-CF96-92F0-42A7-76F7E645B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1248-9AC5-1740-665F-E7680A35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Deploying with the Azure Developer CLI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B490E-F867-07F7-FF16-7061D1C265D6}"/>
              </a:ext>
            </a:extLst>
          </p:cNvPr>
          <p:cNvSpPr/>
          <p:nvPr/>
        </p:nvSpPr>
        <p:spPr>
          <a:xfrm>
            <a:off x="922934" y="2177705"/>
            <a:ext cx="10741891" cy="650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A123D-910B-0375-E59E-D82CAB5CCE11}"/>
              </a:ext>
            </a:extLst>
          </p:cNvPr>
          <p:cNvSpPr txBox="1"/>
          <p:nvPr/>
        </p:nvSpPr>
        <p:spPr>
          <a:xfrm>
            <a:off x="1036079" y="2270070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azd auth login --use-device-code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B5950-97ED-A4C3-3FA0-E96E69A1A4CC}"/>
              </a:ext>
            </a:extLst>
          </p:cNvPr>
          <p:cNvSpPr/>
          <p:nvPr/>
        </p:nvSpPr>
        <p:spPr>
          <a:xfrm>
            <a:off x="922934" y="3700761"/>
            <a:ext cx="10741891" cy="650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81569-07B5-9A19-4C98-6DABCB25B7C1}"/>
              </a:ext>
            </a:extLst>
          </p:cNvPr>
          <p:cNvSpPr txBox="1"/>
          <p:nvPr/>
        </p:nvSpPr>
        <p:spPr>
          <a:xfrm>
            <a:off x="1036079" y="3793126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azd env new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0BF2C7-2860-4051-EE01-8ACA32CC2B34}"/>
              </a:ext>
            </a:extLst>
          </p:cNvPr>
          <p:cNvSpPr/>
          <p:nvPr/>
        </p:nvSpPr>
        <p:spPr>
          <a:xfrm>
            <a:off x="922934" y="5087076"/>
            <a:ext cx="10741891" cy="6509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CA86F-E5BE-21B8-E2E9-E8B1BF21BB11}"/>
              </a:ext>
            </a:extLst>
          </p:cNvPr>
          <p:cNvSpPr txBox="1"/>
          <p:nvPr/>
        </p:nvSpPr>
        <p:spPr>
          <a:xfrm>
            <a:off x="1036079" y="5179441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aco" pitchFamily="2" charset="77"/>
              </a:rPr>
              <a:t>azd up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D6A4917-7B2F-0CC2-623E-3A914E086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933" y="1630251"/>
            <a:ext cx="4613163" cy="5474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to your Azure account: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F26475E-F362-A39C-1A77-91F8189F715A}"/>
              </a:ext>
            </a:extLst>
          </p:cNvPr>
          <p:cNvSpPr txBox="1">
            <a:spLocks/>
          </p:cNvSpPr>
          <p:nvPr/>
        </p:nvSpPr>
        <p:spPr>
          <a:xfrm>
            <a:off x="922933" y="3129443"/>
            <a:ext cx="9513154" cy="5474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a new azd environment: (to track deployment parameters)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4D0D350-7C87-F0B2-55B6-93948BA5EA02}"/>
              </a:ext>
            </a:extLst>
          </p:cNvPr>
          <p:cNvSpPr txBox="1">
            <a:spLocks/>
          </p:cNvSpPr>
          <p:nvPr/>
        </p:nvSpPr>
        <p:spPr>
          <a:xfrm>
            <a:off x="922932" y="4585805"/>
            <a:ext cx="6740138" cy="54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Provision resources and deploy app: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BE9130-F77A-52DA-4C1B-8ECB31C2B4E3}"/>
              </a:ext>
            </a:extLst>
          </p:cNvPr>
          <p:cNvSpPr txBox="1">
            <a:spLocks/>
          </p:cNvSpPr>
          <p:nvPr/>
        </p:nvSpPr>
        <p:spPr>
          <a:xfrm>
            <a:off x="1036079" y="5919590"/>
            <a:ext cx="7415997" cy="421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Monaco" pitchFamily="2" charset="77"/>
              </a:rPr>
              <a:t>azd up </a:t>
            </a:r>
            <a:r>
              <a:rPr lang="en-US" sz="1800" dirty="0"/>
              <a:t>is a combination of </a:t>
            </a:r>
            <a:r>
              <a:rPr lang="en-US" sz="1800" dirty="0">
                <a:latin typeface="Monaco" pitchFamily="2" charset="77"/>
              </a:rPr>
              <a:t>azd provision </a:t>
            </a:r>
            <a:r>
              <a:rPr lang="en-US" sz="1800" dirty="0"/>
              <a:t>and  </a:t>
            </a:r>
            <a:r>
              <a:rPr lang="en-US" sz="1800" dirty="0">
                <a:latin typeface="Monaco" pitchFamily="2" charset="77"/>
              </a:rPr>
              <a:t>azd deploy</a:t>
            </a:r>
          </a:p>
        </p:txBody>
      </p:sp>
    </p:spTree>
    <p:extLst>
      <p:ext uri="{BB962C8B-B14F-4D97-AF65-F5344CB8AC3E}">
        <p14:creationId xmlns:p14="http://schemas.microsoft.com/office/powerpoint/2010/main" val="2881662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326F4D-94CA-81D5-97FF-598F42AB3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4A30-E23D-0DCE-3432-1271F35D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architecture on Azure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1CBFFF5-D30F-034F-F2ED-1A89722FE1F5}"/>
              </a:ext>
            </a:extLst>
          </p:cNvPr>
          <p:cNvGrpSpPr/>
          <p:nvPr/>
        </p:nvGrpSpPr>
        <p:grpSpPr>
          <a:xfrm>
            <a:off x="3122481" y="1721895"/>
            <a:ext cx="1149878" cy="1440241"/>
            <a:chOff x="6706483" y="8368665"/>
            <a:chExt cx="2576259" cy="3112239"/>
          </a:xfrm>
        </p:grpSpPr>
        <p:pic>
          <p:nvPicPr>
            <p:cNvPr id="28" name="Graphic 16">
              <a:extLst>
                <a:ext uri="{FF2B5EF4-FFF2-40B4-BE49-F238E27FC236}">
                  <a16:creationId xmlns:a16="http://schemas.microsoft.com/office/drawing/2014/main" id="{D49BC00A-A731-5061-95D0-1C5288758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06483" y="8368665"/>
              <a:ext cx="2457747" cy="2457450"/>
            </a:xfrm>
            <a:prstGeom prst="rect">
              <a:avLst/>
            </a:prstGeom>
          </p:spPr>
        </p:pic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4D4562EB-FF1E-C63D-4827-3C53295BCB75}"/>
                </a:ext>
              </a:extLst>
            </p:cNvPr>
            <p:cNvSpPr txBox="1">
              <a:spLocks/>
            </p:cNvSpPr>
            <p:nvPr/>
          </p:nvSpPr>
          <p:spPr>
            <a:xfrm>
              <a:off x="6882872" y="10758678"/>
              <a:ext cx="2399870" cy="72222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1800" dirty="0">
                  <a:cs typeface="Segoe UI Semilight"/>
                </a:rPr>
                <a:t>Azure Storage</a:t>
              </a:r>
              <a:endParaRPr lang="en-US" sz="1800" dirty="0">
                <a:cs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20FC7E2-3F0D-1626-F5D3-36724800B1F0}"/>
              </a:ext>
            </a:extLst>
          </p:cNvPr>
          <p:cNvGrpSpPr/>
          <p:nvPr/>
        </p:nvGrpSpPr>
        <p:grpSpPr>
          <a:xfrm>
            <a:off x="4695029" y="1885709"/>
            <a:ext cx="1461506" cy="1644900"/>
            <a:chOff x="10514258" y="8622030"/>
            <a:chExt cx="3274451" cy="3554490"/>
          </a:xfrm>
        </p:grpSpPr>
        <p:pic>
          <p:nvPicPr>
            <p:cNvPr id="31" name="Graphic 19">
              <a:extLst>
                <a:ext uri="{FF2B5EF4-FFF2-40B4-BE49-F238E27FC236}">
                  <a16:creationId xmlns:a16="http://schemas.microsoft.com/office/drawing/2014/main" id="{35719121-3B98-4B41-2E35-509747EE8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978052" y="8622030"/>
              <a:ext cx="1909036" cy="1908810"/>
            </a:xfrm>
            <a:prstGeom prst="rect">
              <a:avLst/>
            </a:prstGeom>
          </p:spPr>
        </p:pic>
        <p:sp>
          <p:nvSpPr>
            <p:cNvPr id="32" name="Text Placeholder 5">
              <a:extLst>
                <a:ext uri="{FF2B5EF4-FFF2-40B4-BE49-F238E27FC236}">
                  <a16:creationId xmlns:a16="http://schemas.microsoft.com/office/drawing/2014/main" id="{06403E9E-90B2-6212-4247-659B3B3126D4}"/>
                </a:ext>
              </a:extLst>
            </p:cNvPr>
            <p:cNvSpPr txBox="1">
              <a:spLocks/>
            </p:cNvSpPr>
            <p:nvPr/>
          </p:nvSpPr>
          <p:spPr>
            <a:xfrm>
              <a:off x="10514258" y="10737724"/>
              <a:ext cx="3274451" cy="143879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 dirty="0">
                  <a:cs typeface="Segoe UI Semilight"/>
                </a:rPr>
                <a:t>Document</a:t>
              </a:r>
              <a:endParaRPr lang="en-US" sz="1800" dirty="0">
                <a:cs typeface="Arial"/>
              </a:endParaRPr>
            </a:p>
            <a:p>
              <a:pPr defTabSz="1865484">
                <a:defRPr/>
              </a:pPr>
              <a:r>
                <a:rPr lang="en-US" sz="1800" dirty="0">
                  <a:cs typeface="Segoe UI Semilight"/>
                </a:rPr>
                <a:t>Intelligence</a:t>
              </a:r>
              <a:endParaRPr lang="en-US" sz="1800" dirty="0">
                <a:cs typeface="Arial"/>
              </a:endParaRPr>
            </a:p>
          </p:txBody>
        </p:sp>
      </p:grp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934C359-D92C-FAA0-1D03-8A28D8C0F647}"/>
              </a:ext>
            </a:extLst>
          </p:cNvPr>
          <p:cNvSpPr txBox="1">
            <a:spLocks/>
          </p:cNvSpPr>
          <p:nvPr/>
        </p:nvSpPr>
        <p:spPr>
          <a:xfrm>
            <a:off x="917117" y="2717882"/>
            <a:ext cx="1740422" cy="13144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cs typeface="Segoe UI Semilight"/>
              </a:rPr>
              <a:t>Integrated vectorization</a:t>
            </a:r>
          </a:p>
          <a:p>
            <a:pPr marL="0" indent="0" algn="ctr" defTabSz="1865484">
              <a:buNone/>
              <a:defRPr/>
            </a:pPr>
            <a:r>
              <a:rPr lang="en-US" sz="2000" dirty="0">
                <a:cs typeface="Segoe UI Semilight"/>
              </a:rPr>
              <a:t>or</a:t>
            </a:r>
          </a:p>
          <a:p>
            <a:pPr marL="0" indent="0" algn="ctr" defTabSz="1865484">
              <a:buNone/>
              <a:defRPr/>
            </a:pPr>
            <a:r>
              <a:rPr lang="en-US" sz="2000" dirty="0">
                <a:cs typeface="Segoe UI Semilight"/>
              </a:rPr>
              <a:t>Local script</a:t>
            </a:r>
            <a:endParaRPr lang="en-US" sz="2000" dirty="0">
              <a:cs typeface="Arial"/>
            </a:endParaRPr>
          </a:p>
        </p:txBody>
      </p:sp>
      <p:pic>
        <p:nvPicPr>
          <p:cNvPr id="34" name="Graphic 24">
            <a:extLst>
              <a:ext uri="{FF2B5EF4-FFF2-40B4-BE49-F238E27FC236}">
                <a16:creationId xmlns:a16="http://schemas.microsoft.com/office/drawing/2014/main" id="{7C509024-8555-2DF4-2813-5C8478918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52444" y="1821777"/>
            <a:ext cx="904646" cy="947266"/>
          </a:xfrm>
          <a:prstGeom prst="rect">
            <a:avLst/>
          </a:prstGeom>
        </p:spPr>
      </p:pic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B5EDCCA1-5161-7606-FB8F-711D53107A5E}"/>
              </a:ext>
            </a:extLst>
          </p:cNvPr>
          <p:cNvSpPr txBox="1">
            <a:spLocks/>
          </p:cNvSpPr>
          <p:nvPr/>
        </p:nvSpPr>
        <p:spPr>
          <a:xfrm>
            <a:off x="7592793" y="2861026"/>
            <a:ext cx="964298" cy="70675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 dirty="0">
                <a:cs typeface="Segoe UI Semilight"/>
              </a:rPr>
              <a:t>Azure OpenAI</a:t>
            </a:r>
            <a:endParaRPr lang="en-US" sz="1800" dirty="0">
              <a:cs typeface="Arial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BDF765E-822C-7529-4D55-5A4A50B8D644}"/>
              </a:ext>
            </a:extLst>
          </p:cNvPr>
          <p:cNvGrpSpPr/>
          <p:nvPr/>
        </p:nvGrpSpPr>
        <p:grpSpPr>
          <a:xfrm>
            <a:off x="9095372" y="1721896"/>
            <a:ext cx="1185421" cy="1783275"/>
            <a:chOff x="17833125" y="8247189"/>
            <a:chExt cx="2655893" cy="3853506"/>
          </a:xfrm>
        </p:grpSpPr>
        <p:pic>
          <p:nvPicPr>
            <p:cNvPr id="37" name="Graphic 27">
              <a:extLst>
                <a:ext uri="{FF2B5EF4-FFF2-40B4-BE49-F238E27FC236}">
                  <a16:creationId xmlns:a16="http://schemas.microsoft.com/office/drawing/2014/main" id="{6718C2ED-2C40-6AED-2BF3-EA858698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7833125" y="8247189"/>
              <a:ext cx="2655892" cy="2655571"/>
            </a:xfrm>
            <a:prstGeom prst="rect">
              <a:avLst/>
            </a:prstGeom>
          </p:spPr>
        </p:pic>
        <p:sp>
          <p:nvSpPr>
            <p:cNvPr id="38" name="Text Placeholder 5">
              <a:extLst>
                <a:ext uri="{FF2B5EF4-FFF2-40B4-BE49-F238E27FC236}">
                  <a16:creationId xmlns:a16="http://schemas.microsoft.com/office/drawing/2014/main" id="{A318A27F-3F42-6671-B18C-208CABECCF74}"/>
                </a:ext>
              </a:extLst>
            </p:cNvPr>
            <p:cNvSpPr txBox="1">
              <a:spLocks/>
            </p:cNvSpPr>
            <p:nvPr/>
          </p:nvSpPr>
          <p:spPr>
            <a:xfrm>
              <a:off x="17882727" y="10701528"/>
              <a:ext cx="2606291" cy="139916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dirty="0">
                  <a:cs typeface="Segoe UI Semilight"/>
                </a:rPr>
                <a:t>Azure</a:t>
              </a:r>
              <a:endParaRPr lang="en-US" sz="1800" dirty="0">
                <a:cs typeface="Arial"/>
              </a:endParaRPr>
            </a:p>
            <a:p>
              <a:pPr algn="ctr" defTabSz="1865484">
                <a:defRPr/>
              </a:pPr>
              <a:r>
                <a:rPr lang="en-US" sz="1800" dirty="0">
                  <a:cs typeface="Segoe UI Semilight"/>
                </a:rPr>
                <a:t>AI Search</a:t>
              </a:r>
              <a:endParaRPr lang="en-US" sz="1800" dirty="0">
                <a:cs typeface="Arial"/>
              </a:endParaRPr>
            </a:p>
          </p:txBody>
        </p:sp>
      </p:grpSp>
      <p:sp>
        <p:nvSpPr>
          <p:cNvPr id="40" name="Arrow: Right 14">
            <a:extLst>
              <a:ext uri="{FF2B5EF4-FFF2-40B4-BE49-F238E27FC236}">
                <a16:creationId xmlns:a16="http://schemas.microsoft.com/office/drawing/2014/main" id="{E3721B45-2D5B-00A5-4454-A9093FC4234A}"/>
              </a:ext>
            </a:extLst>
          </p:cNvPr>
          <p:cNvSpPr/>
          <p:nvPr/>
        </p:nvSpPr>
        <p:spPr bwMode="auto">
          <a:xfrm flipV="1">
            <a:off x="3001399" y="3490798"/>
            <a:ext cx="7629238" cy="151814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0806C9A6-8BED-A2C5-7782-AAC77B11A6A5}"/>
              </a:ext>
            </a:extLst>
          </p:cNvPr>
          <p:cNvSpPr txBox="1">
            <a:spLocks/>
          </p:cNvSpPr>
          <p:nvPr/>
        </p:nvSpPr>
        <p:spPr>
          <a:xfrm>
            <a:off x="3001399" y="3668459"/>
            <a:ext cx="1451422" cy="81615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Uploads PDF pages</a:t>
            </a:r>
            <a:endParaRPr lang="en-US" sz="1800" dirty="0">
              <a:latin typeface="Segoe UI"/>
            </a:endParaRP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D5B74E1C-E860-3971-663F-E4D1DD56F1E8}"/>
              </a:ext>
            </a:extLst>
          </p:cNvPr>
          <p:cNvSpPr txBox="1">
            <a:spLocks/>
          </p:cNvSpPr>
          <p:nvPr/>
        </p:nvSpPr>
        <p:spPr>
          <a:xfrm>
            <a:off x="7592792" y="3652225"/>
            <a:ext cx="1651939" cy="77776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Computes embeddings</a:t>
            </a:r>
            <a:endParaRPr lang="en-US" sz="1800" dirty="0"/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ACAD2D19-B735-AEBA-787D-227F336A6F16}"/>
              </a:ext>
            </a:extLst>
          </p:cNvPr>
          <p:cNvSpPr txBox="1">
            <a:spLocks/>
          </p:cNvSpPr>
          <p:nvPr/>
        </p:nvSpPr>
        <p:spPr>
          <a:xfrm>
            <a:off x="9273771" y="3668459"/>
            <a:ext cx="1486134" cy="6950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Stores in index</a:t>
            </a:r>
            <a:endParaRPr lang="en-US" sz="1800" dirty="0">
              <a:latin typeface="Segoe UI"/>
              <a:cs typeface="Segoe UI"/>
            </a:endParaRP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74351BFB-293F-8542-0FB2-F2869AE39AE0}"/>
              </a:ext>
            </a:extLst>
          </p:cNvPr>
          <p:cNvSpPr txBox="1">
            <a:spLocks/>
          </p:cNvSpPr>
          <p:nvPr/>
        </p:nvSpPr>
        <p:spPr>
          <a:xfrm>
            <a:off x="4630786" y="3668459"/>
            <a:ext cx="1775264" cy="71676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Extracts data from PDFs</a:t>
            </a:r>
            <a:endParaRPr lang="en-US" sz="1800" dirty="0">
              <a:latin typeface="Segoe UI"/>
              <a:cs typeface="Segoe UI"/>
            </a:endParaRP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0DE4A9D5-B0CB-9083-B760-625986A02A68}"/>
              </a:ext>
            </a:extLst>
          </p:cNvPr>
          <p:cNvSpPr txBox="1">
            <a:spLocks/>
          </p:cNvSpPr>
          <p:nvPr/>
        </p:nvSpPr>
        <p:spPr>
          <a:xfrm rot="16200000">
            <a:off x="-548323" y="2747711"/>
            <a:ext cx="2176024" cy="39316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DATA INGESTION</a:t>
            </a:r>
            <a:endParaRPr lang="en-US" sz="2000" dirty="0">
              <a:cs typeface="Arial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1A24AA58-C783-6EAF-2DDE-33F0E888A7FC}"/>
              </a:ext>
            </a:extLst>
          </p:cNvPr>
          <p:cNvSpPr txBox="1">
            <a:spLocks/>
          </p:cNvSpPr>
          <p:nvPr/>
        </p:nvSpPr>
        <p:spPr>
          <a:xfrm>
            <a:off x="6184604" y="3676089"/>
            <a:ext cx="1372007" cy="71676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Splits data</a:t>
            </a:r>
          </a:p>
          <a:p>
            <a:pPr marL="0" indent="0" defTabSz="1865484">
              <a:buNone/>
              <a:defRPr/>
            </a:pPr>
            <a:r>
              <a:rPr lang="en-US" sz="1800" dirty="0">
                <a:latin typeface="Segoe UI"/>
                <a:cs typeface="Segoe UI Semilight"/>
              </a:rPr>
              <a:t>into chunks</a:t>
            </a:r>
            <a:endParaRPr lang="en-US" sz="1800" dirty="0">
              <a:latin typeface="Segoe UI"/>
              <a:cs typeface="Segoe UI"/>
            </a:endParaRPr>
          </a:p>
        </p:txBody>
      </p:sp>
      <p:pic>
        <p:nvPicPr>
          <p:cNvPr id="4" name="Picture 2" descr="Python Software Foundation">
            <a:extLst>
              <a:ext uri="{FF2B5EF4-FFF2-40B4-BE49-F238E27FC236}">
                <a16:creationId xmlns:a16="http://schemas.microsoft.com/office/drawing/2014/main" id="{96C1B42A-FF32-4AA9-0A16-33B6C57D5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38" b="14583"/>
          <a:stretch/>
        </p:blipFill>
        <p:spPr bwMode="auto">
          <a:xfrm>
            <a:off x="6170431" y="1690688"/>
            <a:ext cx="1142192" cy="113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567F4E1-3E3E-7924-0C26-F10CB257663B}"/>
              </a:ext>
            </a:extLst>
          </p:cNvPr>
          <p:cNvSpPr txBox="1">
            <a:spLocks/>
          </p:cNvSpPr>
          <p:nvPr/>
        </p:nvSpPr>
        <p:spPr>
          <a:xfrm>
            <a:off x="6272717" y="2902903"/>
            <a:ext cx="1069935" cy="46924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 dirty="0">
                <a:cs typeface="Segoe UI Semilight"/>
              </a:rPr>
              <a:t>Python</a:t>
            </a:r>
            <a:endParaRPr lang="en-US" sz="1800" dirty="0">
              <a:cs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A8D93-5C3B-8D4E-C0D9-598717B70122}"/>
              </a:ext>
            </a:extLst>
          </p:cNvPr>
          <p:cNvSpPr/>
          <p:nvPr/>
        </p:nvSpPr>
        <p:spPr bwMode="auto">
          <a:xfrm>
            <a:off x="838200" y="4549542"/>
            <a:ext cx="9867631" cy="1991600"/>
          </a:xfrm>
          <a:prstGeom prst="rect">
            <a:avLst/>
          </a:prstGeom>
          <a:noFill/>
          <a:ln w="28575">
            <a:solidFill>
              <a:srgbClr val="2454C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F8E1E9-8242-3AED-ED99-89A251459D7E}"/>
              </a:ext>
            </a:extLst>
          </p:cNvPr>
          <p:cNvGrpSpPr/>
          <p:nvPr/>
        </p:nvGrpSpPr>
        <p:grpSpPr>
          <a:xfrm>
            <a:off x="5940126" y="4787695"/>
            <a:ext cx="964298" cy="1873004"/>
            <a:chOff x="13279475" y="3350399"/>
            <a:chExt cx="2160476" cy="4047403"/>
          </a:xfrm>
        </p:grpSpPr>
        <p:pic>
          <p:nvPicPr>
            <p:cNvPr id="10" name="Graphic 7">
              <a:extLst>
                <a:ext uri="{FF2B5EF4-FFF2-40B4-BE49-F238E27FC236}">
                  <a16:creationId xmlns:a16="http://schemas.microsoft.com/office/drawing/2014/main" id="{26F1467B-2EEC-2B9B-C0DC-4D6E39CD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413123" y="3350399"/>
              <a:ext cx="2026827" cy="2046962"/>
            </a:xfrm>
            <a:prstGeom prst="rect">
              <a:avLst/>
            </a:prstGeom>
          </p:spPr>
        </p:pic>
        <p:sp>
          <p:nvSpPr>
            <p:cNvPr id="11" name="Text Placeholder 5">
              <a:extLst>
                <a:ext uri="{FF2B5EF4-FFF2-40B4-BE49-F238E27FC236}">
                  <a16:creationId xmlns:a16="http://schemas.microsoft.com/office/drawing/2014/main" id="{91144DE6-CA18-F886-B527-6D4F29F8562A}"/>
                </a:ext>
              </a:extLst>
            </p:cNvPr>
            <p:cNvSpPr txBox="1">
              <a:spLocks/>
            </p:cNvSpPr>
            <p:nvPr/>
          </p:nvSpPr>
          <p:spPr>
            <a:xfrm>
              <a:off x="13279475" y="5596128"/>
              <a:ext cx="2160476" cy="1801674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 dirty="0">
                  <a:cs typeface="Segoe UI Semilight"/>
                </a:rPr>
                <a:t>Azure OpenAI</a:t>
              </a:r>
              <a:endParaRPr lang="en-US" sz="1800" dirty="0">
                <a:cs typeface="Arial"/>
              </a:endParaRPr>
            </a:p>
          </p:txBody>
        </p:sp>
      </p:grp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FD7F80E-A9AA-7924-13F1-D11FB3EF4FD7}"/>
              </a:ext>
            </a:extLst>
          </p:cNvPr>
          <p:cNvSpPr txBox="1">
            <a:spLocks/>
          </p:cNvSpPr>
          <p:nvPr/>
        </p:nvSpPr>
        <p:spPr>
          <a:xfrm>
            <a:off x="1049300" y="4843391"/>
            <a:ext cx="1554165" cy="145894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cs typeface="Segoe UI Semilight"/>
              </a:rPr>
              <a:t>Azure</a:t>
            </a:r>
          </a:p>
          <a:p>
            <a:pPr algn="ctr" defTabSz="1865484">
              <a:defRPr/>
            </a:pPr>
            <a:r>
              <a:rPr lang="en-US" sz="2000" dirty="0">
                <a:cs typeface="Segoe UI Semilight"/>
              </a:rPr>
              <a:t>App Service</a:t>
            </a:r>
          </a:p>
          <a:p>
            <a:pPr algn="ctr" defTabSz="1865484">
              <a:defRPr/>
            </a:pPr>
            <a:r>
              <a:rPr lang="en-US" sz="2000" dirty="0">
                <a:cs typeface="Segoe UI Semilight"/>
              </a:rPr>
              <a:t>or</a:t>
            </a:r>
          </a:p>
          <a:p>
            <a:pPr algn="ctr" defTabSz="1865484">
              <a:defRPr/>
            </a:pPr>
            <a:r>
              <a:rPr lang="en-US" sz="2000" dirty="0">
                <a:cs typeface="Segoe UI Semilight"/>
              </a:rPr>
              <a:t>Local server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52FF68-C443-0460-6842-7286FDE81BA6}"/>
              </a:ext>
            </a:extLst>
          </p:cNvPr>
          <p:cNvGrpSpPr/>
          <p:nvPr/>
        </p:nvGrpSpPr>
        <p:grpSpPr>
          <a:xfrm>
            <a:off x="3847630" y="4746276"/>
            <a:ext cx="1097414" cy="1763242"/>
            <a:chOff x="17227279" y="3221354"/>
            <a:chExt cx="2458717" cy="3810217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4E5DB52-9E12-57E5-D586-CFD578FE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227279" y="3221354"/>
              <a:ext cx="2457747" cy="2457450"/>
            </a:xfrm>
            <a:prstGeom prst="rect">
              <a:avLst/>
            </a:prstGeom>
          </p:spPr>
        </p:pic>
        <p:sp>
          <p:nvSpPr>
            <p:cNvPr id="15" name="Text Placeholder 5">
              <a:extLst>
                <a:ext uri="{FF2B5EF4-FFF2-40B4-BE49-F238E27FC236}">
                  <a16:creationId xmlns:a16="http://schemas.microsoft.com/office/drawing/2014/main" id="{03664041-65C5-25F3-5A0D-4810C2ED5455}"/>
                </a:ext>
              </a:extLst>
            </p:cNvPr>
            <p:cNvSpPr txBox="1">
              <a:spLocks/>
            </p:cNvSpPr>
            <p:nvPr/>
          </p:nvSpPr>
          <p:spPr>
            <a:xfrm>
              <a:off x="17286127" y="5580888"/>
              <a:ext cx="2399869" cy="145068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 dirty="0">
                  <a:cs typeface="Segoe UI Semilight"/>
                </a:rPr>
                <a:t>Azure Storage</a:t>
              </a:r>
              <a:endParaRPr lang="en-US" sz="1800" dirty="0"/>
            </a:p>
          </p:txBody>
        </p:sp>
      </p:grp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10CA824-EA27-045A-8BEB-AD2655588F6B}"/>
              </a:ext>
            </a:extLst>
          </p:cNvPr>
          <p:cNvSpPr txBox="1">
            <a:spLocks/>
          </p:cNvSpPr>
          <p:nvPr/>
        </p:nvSpPr>
        <p:spPr>
          <a:xfrm rot="16200000">
            <a:off x="-330522" y="5399648"/>
            <a:ext cx="1740422" cy="39316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CHAT APP</a:t>
            </a:r>
            <a:endParaRPr lang="en-US" sz="2000" dirty="0">
              <a:cs typeface="Arial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CFEADB-22B5-A9C2-4CC4-16A8E9B805B0}"/>
              </a:ext>
            </a:extLst>
          </p:cNvPr>
          <p:cNvGrpSpPr/>
          <p:nvPr/>
        </p:nvGrpSpPr>
        <p:grpSpPr>
          <a:xfrm>
            <a:off x="7899506" y="4649835"/>
            <a:ext cx="1481750" cy="1916902"/>
            <a:chOff x="8479546" y="3038475"/>
            <a:chExt cx="3319807" cy="4142263"/>
          </a:xfrm>
        </p:grpSpPr>
        <p:pic>
          <p:nvPicPr>
            <p:cNvPr id="47" name="Graphic 4">
              <a:extLst>
                <a:ext uri="{FF2B5EF4-FFF2-40B4-BE49-F238E27FC236}">
                  <a16:creationId xmlns:a16="http://schemas.microsoft.com/office/drawing/2014/main" id="{E4329C9C-7375-7850-4C76-2746EB114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30838" y="3038475"/>
              <a:ext cx="2655893" cy="2655570"/>
            </a:xfrm>
            <a:prstGeom prst="rect">
              <a:avLst/>
            </a:prstGeom>
          </p:spPr>
        </p:pic>
        <p:sp>
          <p:nvSpPr>
            <p:cNvPr id="48" name="Text Placeholder 5">
              <a:extLst>
                <a:ext uri="{FF2B5EF4-FFF2-40B4-BE49-F238E27FC236}">
                  <a16:creationId xmlns:a16="http://schemas.microsoft.com/office/drawing/2014/main" id="{99E44A64-6468-1514-3F28-D831B025F503}"/>
                </a:ext>
              </a:extLst>
            </p:cNvPr>
            <p:cNvSpPr txBox="1">
              <a:spLocks/>
            </p:cNvSpPr>
            <p:nvPr/>
          </p:nvSpPr>
          <p:spPr>
            <a:xfrm>
              <a:off x="8479546" y="5580891"/>
              <a:ext cx="3319807" cy="159984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 dirty="0">
                  <a:latin typeface="+mj-lt"/>
                  <a:cs typeface="Segoe UI Semilight"/>
                </a:rPr>
                <a:t>Azure</a:t>
              </a:r>
              <a:endParaRPr lang="en-US" sz="2400" dirty="0">
                <a:latin typeface="+mj-lt"/>
                <a:cs typeface="Arial"/>
              </a:endParaRPr>
            </a:p>
            <a:p>
              <a:pPr marL="0" indent="0" algn="ctr" defTabSz="1865484">
                <a:buNone/>
                <a:defRPr/>
              </a:pPr>
              <a:r>
                <a:rPr lang="en-US" sz="1800" dirty="0">
                  <a:latin typeface="+mj-lt"/>
                  <a:cs typeface="Segoe UI Semilight"/>
                </a:rPr>
                <a:t>AI Search</a:t>
              </a:r>
              <a:endParaRPr lang="en-US" sz="2400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19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FB6309-53D4-7857-EA9F-D0211C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77D7-563A-74D8-3877-10050B7B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Code walkthrough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A89BF81-F0E7-D125-44CB-048DDA632F2C}"/>
              </a:ext>
            </a:extLst>
          </p:cNvPr>
          <p:cNvSpPr txBox="1">
            <a:spLocks/>
          </p:cNvSpPr>
          <p:nvPr/>
        </p:nvSpPr>
        <p:spPr>
          <a:xfrm>
            <a:off x="1488277" y="1690688"/>
            <a:ext cx="2844600" cy="889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Typescript frontend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</a:rPr>
              <a:t>(React,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</a:rPr>
              <a:t>FluentUI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719634-2A16-4171-6D87-E4470D193ED6}"/>
              </a:ext>
            </a:extLst>
          </p:cNvPr>
          <p:cNvSpPr txBox="1">
            <a:spLocks/>
          </p:cNvSpPr>
          <p:nvPr/>
        </p:nvSpPr>
        <p:spPr>
          <a:xfrm>
            <a:off x="7086279" y="1690688"/>
            <a:ext cx="2844600" cy="889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Python backend</a:t>
            </a:r>
          </a:p>
          <a:p>
            <a:pPr marL="0" indent="0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</a:rPr>
              <a:t>(Quart, </a:t>
            </a:r>
            <a:r>
              <a:rPr lang="en-US" sz="2400" dirty="0" err="1">
                <a:solidFill>
                  <a:schemeClr val="tx1"/>
                </a:solidFill>
                <a:latin typeface="Segoe UI" panose="020B0502040204020203" pitchFamily="34" charset="0"/>
              </a:rPr>
              <a:t>Uvicorn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81DE9-5AC3-FF1D-2818-7D0C9873B5B6}"/>
              </a:ext>
            </a:extLst>
          </p:cNvPr>
          <p:cNvSpPr txBox="1"/>
          <p:nvPr/>
        </p:nvSpPr>
        <p:spPr>
          <a:xfrm>
            <a:off x="957470" y="2892287"/>
            <a:ext cx="2223052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i="1" dirty="0" err="1"/>
              <a:t>chat.tsx</a:t>
            </a:r>
            <a:endParaRPr lang="en-US" dirty="0"/>
          </a:p>
          <a:p>
            <a:r>
              <a:rPr lang="en-US" dirty="0" err="1"/>
              <a:t>makeApiRequest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CD0B6-72BB-F1E7-287D-4D2B2AC955BC}"/>
              </a:ext>
            </a:extLst>
          </p:cNvPr>
          <p:cNvSpPr txBox="1"/>
          <p:nvPr/>
        </p:nvSpPr>
        <p:spPr>
          <a:xfrm>
            <a:off x="3608946" y="2892286"/>
            <a:ext cx="1169504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i="1" dirty="0" err="1"/>
              <a:t>api.ts</a:t>
            </a:r>
            <a:endParaRPr lang="en-US" dirty="0"/>
          </a:p>
          <a:p>
            <a:r>
              <a:rPr lang="en-US" dirty="0" err="1"/>
              <a:t>chatApi</a:t>
            </a:r>
            <a:r>
              <a:rPr lang="en-US" dirty="0"/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DD5A8E-45EC-06ED-9A22-BA5F2B7B9AA0}"/>
              </a:ext>
            </a:extLst>
          </p:cNvPr>
          <p:cNvSpPr txBox="1"/>
          <p:nvPr/>
        </p:nvSpPr>
        <p:spPr>
          <a:xfrm>
            <a:off x="5416829" y="3568434"/>
            <a:ext cx="1169504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i="1" dirty="0" err="1"/>
              <a:t>app.py</a:t>
            </a:r>
            <a:endParaRPr lang="en-US" dirty="0"/>
          </a:p>
          <a:p>
            <a:r>
              <a:rPr lang="en-US" dirty="0"/>
              <a:t>chat()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8D4F50-36D8-4E1A-206B-7B10E8E3D395}"/>
              </a:ext>
            </a:extLst>
          </p:cNvPr>
          <p:cNvSpPr txBox="1"/>
          <p:nvPr/>
        </p:nvSpPr>
        <p:spPr>
          <a:xfrm>
            <a:off x="6944141" y="3568434"/>
            <a:ext cx="3456088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i="1" dirty="0" err="1"/>
              <a:t>chatreadretrieveread.py</a:t>
            </a:r>
            <a:endParaRPr lang="en-US" dirty="0"/>
          </a:p>
          <a:p>
            <a:r>
              <a:rPr lang="en-US" dirty="0"/>
              <a:t>run()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968B9A-E6EE-2F8D-9941-C4D27ED551FA}"/>
              </a:ext>
            </a:extLst>
          </p:cNvPr>
          <p:cNvSpPr txBox="1"/>
          <p:nvPr/>
        </p:nvSpPr>
        <p:spPr>
          <a:xfrm>
            <a:off x="6944141" y="4781437"/>
            <a:ext cx="3456088" cy="1477328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get_search_query</a:t>
            </a:r>
            <a:r>
              <a:rPr lang="en-US" dirty="0"/>
              <a:t>()</a:t>
            </a:r>
          </a:p>
          <a:p>
            <a:r>
              <a:rPr lang="en-US" dirty="0" err="1"/>
              <a:t>compute_text_embedding</a:t>
            </a:r>
            <a:r>
              <a:rPr lang="en-US" dirty="0"/>
              <a:t>()</a:t>
            </a:r>
          </a:p>
          <a:p>
            <a:r>
              <a:rPr lang="en-US" dirty="0"/>
              <a:t>search()</a:t>
            </a:r>
          </a:p>
          <a:p>
            <a:r>
              <a:rPr lang="en-US" dirty="0" err="1"/>
              <a:t>get_messages_from_history</a:t>
            </a:r>
            <a:r>
              <a:rPr lang="en-US" dirty="0"/>
              <a:t>()</a:t>
            </a:r>
          </a:p>
          <a:p>
            <a:r>
              <a:rPr lang="en-US" dirty="0" err="1"/>
              <a:t>chat.completions.create</a:t>
            </a:r>
            <a:r>
              <a:rPr lang="en-US" dirty="0"/>
              <a:t>()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89A1E5-6599-3FA8-F676-8ADB7DBCB710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3180522" y="3215452"/>
            <a:ext cx="42842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763EDE-5B3C-941D-FFDA-9C91FDEFA019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586333" y="3891600"/>
            <a:ext cx="3578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5F6FCD-409E-483A-8222-365C65C69924}"/>
              </a:ext>
            </a:extLst>
          </p:cNvPr>
          <p:cNvCxnSpPr>
            <a:cxnSpLocks/>
          </p:cNvCxnSpPr>
          <p:nvPr/>
        </p:nvCxnSpPr>
        <p:spPr>
          <a:xfrm>
            <a:off x="7240952" y="4214765"/>
            <a:ext cx="0" cy="566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8AD27AA-59E7-755F-87CA-FF7A52EE4228}"/>
              </a:ext>
            </a:extLst>
          </p:cNvPr>
          <p:cNvSpPr/>
          <p:nvPr/>
        </p:nvSpPr>
        <p:spPr>
          <a:xfrm>
            <a:off x="5123648" y="1828800"/>
            <a:ext cx="45719" cy="457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3.95833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3.33333E-6 L -3.95833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79F1ED-9654-2CD4-D50A-81A0160C3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0F95-CAA5-F1E9-61FA-7E7B47509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Search approach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6F0CF2-28A9-7099-84AB-3B3198712C7A}"/>
              </a:ext>
            </a:extLst>
          </p:cNvPr>
          <p:cNvGrpSpPr/>
          <p:nvPr/>
        </p:nvGrpSpPr>
        <p:grpSpPr>
          <a:xfrm>
            <a:off x="6096000" y="1858169"/>
            <a:ext cx="4632322" cy="3141662"/>
            <a:chOff x="6542089" y="2281238"/>
            <a:chExt cx="4632322" cy="314166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F568A0-6256-7862-B94B-88F502634512}"/>
                </a:ext>
              </a:extLst>
            </p:cNvPr>
            <p:cNvGrpSpPr/>
            <p:nvPr/>
          </p:nvGrpSpPr>
          <p:grpSpPr>
            <a:xfrm>
              <a:off x="6542089" y="2281238"/>
              <a:ext cx="4632322" cy="3141662"/>
              <a:chOff x="1610020" y="4080092"/>
              <a:chExt cx="2863372" cy="2612848"/>
            </a:xfrm>
          </p:grpSpPr>
          <p:sp>
            <p:nvSpPr>
              <p:cNvPr id="9" name="Flowchart: Magnetic Disk 4">
                <a:extLst>
                  <a:ext uri="{FF2B5EF4-FFF2-40B4-BE49-F238E27FC236}">
                    <a16:creationId xmlns:a16="http://schemas.microsoft.com/office/drawing/2014/main" id="{23D8807C-F5C7-516F-D057-7166D7C0C1BD}"/>
                  </a:ext>
                </a:extLst>
              </p:cNvPr>
              <p:cNvSpPr/>
              <p:nvPr/>
            </p:nvSpPr>
            <p:spPr>
              <a:xfrm>
                <a:off x="1610020" y="5984255"/>
                <a:ext cx="1145936" cy="708685"/>
              </a:xfrm>
              <a:prstGeom prst="flowChartMagneticDisk">
                <a:avLst/>
              </a:prstGeom>
              <a:solidFill>
                <a:schemeClr val="accent3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Vector</a:t>
                </a:r>
              </a:p>
            </p:txBody>
          </p:sp>
          <p:sp>
            <p:nvSpPr>
              <p:cNvPr id="10" name="Flowchart: Magnetic Disk 5">
                <a:extLst>
                  <a:ext uri="{FF2B5EF4-FFF2-40B4-BE49-F238E27FC236}">
                    <a16:creationId xmlns:a16="http://schemas.microsoft.com/office/drawing/2014/main" id="{B5252249-3ABD-E267-BCC4-DE986F4161D2}"/>
                  </a:ext>
                </a:extLst>
              </p:cNvPr>
              <p:cNvSpPr/>
              <p:nvPr/>
            </p:nvSpPr>
            <p:spPr>
              <a:xfrm>
                <a:off x="3327456" y="5984255"/>
                <a:ext cx="1145936" cy="708685"/>
              </a:xfrm>
              <a:prstGeom prst="flowChartMagneticDisk">
                <a:avLst/>
              </a:prstGeom>
              <a:solidFill>
                <a:schemeClr val="accent3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Keywords</a:t>
                </a:r>
              </a:p>
            </p:txBody>
          </p:sp>
          <p:sp>
            <p:nvSpPr>
              <p:cNvPr id="11" name="Rectangle: Rounded Corners 7">
                <a:extLst>
                  <a:ext uri="{FF2B5EF4-FFF2-40B4-BE49-F238E27FC236}">
                    <a16:creationId xmlns:a16="http://schemas.microsoft.com/office/drawing/2014/main" id="{45A92427-34D8-F4E1-E368-BE99CADFD9D4}"/>
                  </a:ext>
                </a:extLst>
              </p:cNvPr>
              <p:cNvSpPr/>
              <p:nvPr/>
            </p:nvSpPr>
            <p:spPr>
              <a:xfrm>
                <a:off x="2346700" y="5050550"/>
                <a:ext cx="1393707" cy="708685"/>
              </a:xfrm>
              <a:prstGeom prst="roundRect">
                <a:avLst/>
              </a:prstGeom>
              <a:solidFill>
                <a:schemeClr val="accent3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Fusion</a:t>
                </a:r>
                <a:br>
                  <a:rPr lang="en-US"/>
                </a:br>
                <a:r>
                  <a:rPr lang="en-US" sz="1400"/>
                  <a:t>(RRF)</a:t>
                </a:r>
                <a:endParaRPr lang="en-US"/>
              </a:p>
            </p:txBody>
          </p:sp>
          <p:sp>
            <p:nvSpPr>
              <p:cNvPr id="12" name="Rectangle: Rounded Corners 8">
                <a:extLst>
                  <a:ext uri="{FF2B5EF4-FFF2-40B4-BE49-F238E27FC236}">
                    <a16:creationId xmlns:a16="http://schemas.microsoft.com/office/drawing/2014/main" id="{579360F6-0A95-6409-73DA-8C22C2CB3063}"/>
                  </a:ext>
                </a:extLst>
              </p:cNvPr>
              <p:cNvSpPr/>
              <p:nvPr/>
            </p:nvSpPr>
            <p:spPr>
              <a:xfrm>
                <a:off x="2346700" y="4080092"/>
                <a:ext cx="1393707" cy="708685"/>
              </a:xfrm>
              <a:prstGeom prst="roundRect">
                <a:avLst/>
              </a:prstGeom>
              <a:solidFill>
                <a:schemeClr val="accent3"/>
              </a:solidFill>
              <a:ln w="12700">
                <a:solidFill>
                  <a:srgbClr val="F2F2F2"/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Reranking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2076DC2-EB68-8817-C591-6CE027045D1E}"/>
                  </a:ext>
                </a:extLst>
              </p:cNvPr>
              <p:cNvCxnSpPr>
                <a:cxnSpLocks/>
                <a:stCxn id="11" idx="0"/>
                <a:endCxn id="12" idx="2"/>
              </p:cNvCxnSpPr>
              <p:nvPr/>
            </p:nvCxnSpPr>
            <p:spPr>
              <a:xfrm flipV="1">
                <a:off x="3043554" y="4788777"/>
                <a:ext cx="0" cy="261773"/>
              </a:xfrm>
              <a:prstGeom prst="straightConnector1">
                <a:avLst/>
              </a:prstGeom>
              <a:ln w="12700" cap="rnd">
                <a:solidFill>
                  <a:srgbClr val="C03BC4"/>
                </a:solidFill>
                <a:headEnd type="none" w="lg" len="med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Connector: Elbow 22">
              <a:extLst>
                <a:ext uri="{FF2B5EF4-FFF2-40B4-BE49-F238E27FC236}">
                  <a16:creationId xmlns:a16="http://schemas.microsoft.com/office/drawing/2014/main" id="{7F106135-5F8E-B5FE-894F-9825C843C80F}"/>
                </a:ext>
              </a:extLst>
            </p:cNvPr>
            <p:cNvCxnSpPr>
              <a:stCxn id="9" idx="1"/>
              <a:endCxn id="11" idx="2"/>
            </p:cNvCxnSpPr>
            <p:nvPr/>
          </p:nvCxnSpPr>
          <p:spPr>
            <a:xfrm rot="5400000" flipH="1" flipV="1">
              <a:off x="8029854" y="3739399"/>
              <a:ext cx="270561" cy="1392210"/>
            </a:xfrm>
            <a:prstGeom prst="bentConnector3">
              <a:avLst/>
            </a:prstGeom>
            <a:ln w="12700" cap="rnd">
              <a:solidFill>
                <a:srgbClr val="C03BC4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Elbow 23">
              <a:extLst>
                <a:ext uri="{FF2B5EF4-FFF2-40B4-BE49-F238E27FC236}">
                  <a16:creationId xmlns:a16="http://schemas.microsoft.com/office/drawing/2014/main" id="{29E85CC4-8CFB-BA56-EFC7-F510C5F997DC}"/>
                </a:ext>
              </a:extLst>
            </p:cNvPr>
            <p:cNvCxnSpPr>
              <a:cxnSpLocks/>
              <a:stCxn id="10" idx="1"/>
              <a:endCxn id="11" idx="2"/>
            </p:cNvCxnSpPr>
            <p:nvPr/>
          </p:nvCxnSpPr>
          <p:spPr>
            <a:xfrm rot="16200000" flipV="1">
              <a:off x="9419076" y="3742387"/>
              <a:ext cx="270561" cy="1386233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C03BC4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9BFFDDF-0C6B-A577-A342-BC048AD06712}"/>
              </a:ext>
            </a:extLst>
          </p:cNvPr>
          <p:cNvSpPr txBox="1"/>
          <p:nvPr/>
        </p:nvSpPr>
        <p:spPr>
          <a:xfrm>
            <a:off x="838200" y="5835917"/>
            <a:ext cx="10911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📣 Learn more at this week’s session: Azure AI Search Best Practices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97629F9-E2DE-654D-F667-946205EB5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4316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optimal retrieval, search() uses hybrid retrieval (text + vectors) plus the semantic ranker option.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3B1397-8615-4965-9844-8785DDAB62CA}"/>
              </a:ext>
            </a:extLst>
          </p:cNvPr>
          <p:cNvSpPr txBox="1"/>
          <p:nvPr/>
        </p:nvSpPr>
        <p:spPr>
          <a:xfrm>
            <a:off x="923924" y="3266429"/>
            <a:ext cx="360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20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ragrelevance</a:t>
            </a:r>
            <a:endParaRPr lang="en-US" sz="2000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8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-3.95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5DA35-3568-D92A-DF39-349467E64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872A-6FED-FB08-87DF-982F8826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Next steps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0A01A4B-A16E-CDC1-EB1B-7F3F0FE93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9705976" cy="4765675"/>
          </a:xfrm>
        </p:spPr>
        <p:txBody>
          <a:bodyPr>
            <a:normAutofit/>
          </a:bodyPr>
          <a:lstStyle/>
          <a:p>
            <a:r>
              <a:rPr lang="en-US" dirty="0"/>
              <a:t>Register for the hackathon →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Introduce yourself in our discussion forum</a:t>
            </a:r>
          </a:p>
          <a:p>
            <a:r>
              <a:rPr lang="en-US" dirty="0"/>
              <a:t>Deploy the repo with the sample data</a:t>
            </a:r>
          </a:p>
          <a:p>
            <a:pPr lvl="1"/>
            <a:r>
              <a:rPr lang="en-US" dirty="0"/>
              <a:t>See steps on low cost deployment →</a:t>
            </a:r>
          </a:p>
          <a:p>
            <a:r>
              <a:rPr lang="en-US" dirty="0"/>
              <a:t>Post in forum if you have any questions or issues deploying.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Join tomorrow’s session: Customizing your RAG Chat App!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1B8AB-FAA1-9B08-B5D6-72905A67B3CB}"/>
              </a:ext>
            </a:extLst>
          </p:cNvPr>
          <p:cNvSpPr txBox="1"/>
          <p:nvPr/>
        </p:nvSpPr>
        <p:spPr>
          <a:xfrm>
            <a:off x="5934075" y="1825624"/>
            <a:ext cx="5210176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aka.ms/hacktogether/chatapp</a:t>
            </a:r>
            <a:endParaRPr lang="en-US" sz="3000" dirty="0">
              <a:solidFill>
                <a:srgbClr val="2454C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1F8A73-CD0F-512A-AD3D-DDD6AA23235D}"/>
              </a:ext>
            </a:extLst>
          </p:cNvPr>
          <p:cNvSpPr txBox="1"/>
          <p:nvPr/>
        </p:nvSpPr>
        <p:spPr>
          <a:xfrm>
            <a:off x="7496176" y="3519527"/>
            <a:ext cx="3648075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aka.ms/ragchat/free</a:t>
            </a:r>
            <a:endParaRPr lang="en-US" sz="3000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136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7099-B815-DBB9-ADBC-F0D9DD9D0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63500">
              <a:schemeClr val="accent1">
                <a:alpha val="40000"/>
              </a:schemeClr>
            </a:glow>
            <a:softEdge rad="0"/>
          </a:effectLst>
        </p:spPr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Building a RAG Chat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113F19-196A-912E-6775-4F587E0508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with Azure AI Search, OpenAI, and Python 🐍</a:t>
            </a:r>
          </a:p>
        </p:txBody>
      </p:sp>
    </p:spTree>
    <p:extLst>
      <p:ext uri="{BB962C8B-B14F-4D97-AF65-F5344CB8AC3E}">
        <p14:creationId xmlns:p14="http://schemas.microsoft.com/office/powerpoint/2010/main" val="130000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0818F0-92A7-0F2A-6FDF-7462264B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EB7AC-742F-9164-AEE2-3BD5E214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28A4E-8FF0-11E3-0D24-B55AFA73A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980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Build an AI Chat App using the </a:t>
            </a:r>
            <a:r>
              <a:rPr lang="en-US" sz="4000" b="1" dirty="0"/>
              <a:t>RAG</a:t>
            </a:r>
            <a:r>
              <a:rPr lang="en-US" sz="4000" dirty="0"/>
              <a:t> approach to combine an </a:t>
            </a:r>
            <a:r>
              <a:rPr lang="en-US" sz="4000" b="1" dirty="0"/>
              <a:t>LLM</a:t>
            </a:r>
            <a:r>
              <a:rPr lang="en-US" sz="4000" dirty="0"/>
              <a:t> with your own data.</a:t>
            </a:r>
          </a:p>
        </p:txBody>
      </p:sp>
    </p:spTree>
    <p:extLst>
      <p:ext uri="{BB962C8B-B14F-4D97-AF65-F5344CB8AC3E}">
        <p14:creationId xmlns:p14="http://schemas.microsoft.com/office/powerpoint/2010/main" val="3418055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80D0FA-95A8-3231-770F-9C0051D2EDE9}"/>
              </a:ext>
            </a:extLst>
          </p:cNvPr>
          <p:cNvSpPr txBox="1"/>
          <p:nvPr/>
        </p:nvSpPr>
        <p:spPr>
          <a:xfrm>
            <a:off x="643812" y="2105561"/>
            <a:ext cx="43760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LLMs</a:t>
            </a:r>
            <a:endParaRPr lang="en-US" b="1" dirty="0">
              <a:solidFill>
                <a:srgbClr val="2454C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079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0D038A-2978-3BBB-06FB-F0ED4D6D9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3A98-4F53-930E-31CF-E25C74766C29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LLM: </a:t>
            </a:r>
            <a:r>
              <a:rPr lang="en-US" u="sng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L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arge </a:t>
            </a:r>
            <a:r>
              <a:rPr lang="en-US" u="sng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L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anguage </a:t>
            </a:r>
            <a:r>
              <a:rPr lang="en-US" u="sng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M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odel</a:t>
            </a:r>
            <a:endParaRPr lang="en-US" dirty="0">
              <a:solidFill>
                <a:srgbClr val="2454C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F457B2-5AFD-FC49-49B4-FED1653ED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065"/>
            <a:ext cx="10515600" cy="1174053"/>
          </a:xfrm>
        </p:spPr>
        <p:txBody>
          <a:bodyPr/>
          <a:lstStyle/>
          <a:p>
            <a:pPr marL="0" indent="0" algn="l" fontAlgn="base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An LLM is a model that is so large that it achieves general-purpose language understanding and generation.</a:t>
            </a:r>
            <a:endParaRPr lang="en-US" dirty="0"/>
          </a:p>
        </p:txBody>
      </p:sp>
      <p:pic>
        <p:nvPicPr>
          <p:cNvPr id="7" name="Picture 4" descr="Graphs comparing model scale to accuracy on tasks">
            <a:extLst>
              <a:ext uri="{FF2B5EF4-FFF2-40B4-BE49-F238E27FC236}">
                <a16:creationId xmlns:a16="http://schemas.microsoft.com/office/drawing/2014/main" id="{D8E4AC3B-13FF-1C11-874C-65B0B3E3E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37" y="2913628"/>
            <a:ext cx="5934363" cy="2852821"/>
          </a:xfrm>
          <a:prstGeom prst="rect">
            <a:avLst/>
          </a:prstGeom>
          <a:noFill/>
          <a:ln>
            <a:solidFill>
              <a:srgbClr val="2454C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34BF06-468B-2E53-B8E2-E8F0E2371305}"/>
              </a:ext>
            </a:extLst>
          </p:cNvPr>
          <p:cNvSpPr/>
          <p:nvPr/>
        </p:nvSpPr>
        <p:spPr>
          <a:xfrm>
            <a:off x="1385455" y="2743786"/>
            <a:ext cx="3184235" cy="1375291"/>
          </a:xfrm>
          <a:prstGeom prst="roundRect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Review: This movie sucks.</a:t>
            </a:r>
          </a:p>
          <a:p>
            <a:r>
              <a:rPr lang="en-US" sz="1600" dirty="0"/>
              <a:t>Sentiment: negative</a:t>
            </a:r>
          </a:p>
          <a:p>
            <a:endParaRPr lang="en-US" sz="1600" dirty="0"/>
          </a:p>
          <a:p>
            <a:r>
              <a:rPr lang="en-US" sz="1600" dirty="0"/>
              <a:t>Review: I love this movie:</a:t>
            </a:r>
          </a:p>
          <a:p>
            <a:r>
              <a:rPr lang="en-US" sz="1600" dirty="0"/>
              <a:t>Sentiment: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2F0DD-A6EC-D643-4CDC-F0D7832CB7F4}"/>
              </a:ext>
            </a:extLst>
          </p:cNvPr>
          <p:cNvSpPr txBox="1"/>
          <p:nvPr/>
        </p:nvSpPr>
        <p:spPr>
          <a:xfrm>
            <a:off x="665018" y="3141152"/>
            <a:ext cx="701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7170F2-88CE-B59D-E7CE-AAFF61CEFD3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977573" y="4119077"/>
            <a:ext cx="0" cy="360559"/>
          </a:xfrm>
          <a:prstGeom prst="straightConnector1">
            <a:avLst/>
          </a:prstGeom>
          <a:ln>
            <a:solidFill>
              <a:srgbClr val="2454C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5A1D803-FE33-A6FC-0659-087D35F9B967}"/>
              </a:ext>
            </a:extLst>
          </p:cNvPr>
          <p:cNvSpPr/>
          <p:nvPr/>
        </p:nvSpPr>
        <p:spPr>
          <a:xfrm>
            <a:off x="2100117" y="4479636"/>
            <a:ext cx="1754909" cy="868218"/>
          </a:xfrm>
          <a:prstGeom prst="ellipse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LLM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1E8523-7451-5C34-90B4-E6B647EFE32B}"/>
              </a:ext>
            </a:extLst>
          </p:cNvPr>
          <p:cNvSpPr/>
          <p:nvPr/>
        </p:nvSpPr>
        <p:spPr>
          <a:xfrm>
            <a:off x="1385453" y="5638267"/>
            <a:ext cx="3184236" cy="628536"/>
          </a:xfrm>
          <a:prstGeom prst="roundRect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positive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B55EC22-40C5-83A9-5B07-0A3BD471207C}"/>
              </a:ext>
            </a:extLst>
          </p:cNvPr>
          <p:cNvCxnSpPr>
            <a:cxnSpLocks/>
          </p:cNvCxnSpPr>
          <p:nvPr/>
        </p:nvCxnSpPr>
        <p:spPr>
          <a:xfrm>
            <a:off x="2984497" y="5347854"/>
            <a:ext cx="0" cy="290413"/>
          </a:xfrm>
          <a:prstGeom prst="straightConnector1">
            <a:avLst/>
          </a:prstGeom>
          <a:ln>
            <a:solidFill>
              <a:srgbClr val="2454C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6AA7C30-A875-0F85-164E-0CB513978343}"/>
              </a:ext>
            </a:extLst>
          </p:cNvPr>
          <p:cNvSpPr txBox="1"/>
          <p:nvPr/>
        </p:nvSpPr>
        <p:spPr>
          <a:xfrm>
            <a:off x="489527" y="5754207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966836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97E286-21D2-5626-994A-2CF792FFA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657BB-55B2-CDBA-E17B-E6150F60B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LLMs in use today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FD01B6D-C9B7-1E41-6688-1B8D8E511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93125"/>
              </p:ext>
            </p:extLst>
          </p:nvPr>
        </p:nvGraphicFramePr>
        <p:xfrm>
          <a:off x="838200" y="1648173"/>
          <a:ext cx="10882748" cy="4844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0687">
                  <a:extLst>
                    <a:ext uri="{9D8B030D-6E8A-4147-A177-3AD203B41FA5}">
                      <a16:colId xmlns:a16="http://schemas.microsoft.com/office/drawing/2014/main" val="2597956376"/>
                    </a:ext>
                  </a:extLst>
                </a:gridCol>
                <a:gridCol w="1936749">
                  <a:extLst>
                    <a:ext uri="{9D8B030D-6E8A-4147-A177-3AD203B41FA5}">
                      <a16:colId xmlns:a16="http://schemas.microsoft.com/office/drawing/2014/main" val="4131340169"/>
                    </a:ext>
                  </a:extLst>
                </a:gridCol>
                <a:gridCol w="2595419">
                  <a:extLst>
                    <a:ext uri="{9D8B030D-6E8A-4147-A177-3AD203B41FA5}">
                      <a16:colId xmlns:a16="http://schemas.microsoft.com/office/drawing/2014/main" val="1873017922"/>
                    </a:ext>
                  </a:extLst>
                </a:gridCol>
                <a:gridCol w="3629893">
                  <a:extLst>
                    <a:ext uri="{9D8B030D-6E8A-4147-A177-3AD203B41FA5}">
                      <a16:colId xmlns:a16="http://schemas.microsoft.com/office/drawing/2014/main" val="2532659787"/>
                    </a:ext>
                  </a:extLst>
                </a:gridCol>
              </a:tblGrid>
              <a:tr h="735622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Parameters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Creator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Uses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47763"/>
                  </a:ext>
                </a:extLst>
              </a:tr>
              <a:tr h="714058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GPT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175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OpenAI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sz="2400" baseline="0" dirty="0"/>
                        <a:t>ChatGPT, Copilots, 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00249"/>
                  </a:ext>
                </a:extLst>
              </a:tr>
              <a:tr h="714058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GPT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Undisclosed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OpenAI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18395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PaLM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540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Bard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179499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Claude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130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Anthropic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APIs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64431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LlaMA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70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86991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Mistral-7B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7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Mistral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 dirty="0"/>
                        <a:t>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46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064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7DB968-2A57-33BA-8A41-649D620A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AA5D-EBC9-0208-3DD4-5C7425DB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GPT: </a:t>
            </a:r>
            <a:r>
              <a:rPr lang="en-US" u="sng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enerative </a:t>
            </a:r>
            <a:r>
              <a:rPr lang="en-US" u="sng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re-trained </a:t>
            </a:r>
            <a:r>
              <a:rPr lang="en-US" u="sng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</a:t>
            </a:r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ransformer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2C707-0DB3-658D-134A-8C6EBA31A454}"/>
              </a:ext>
            </a:extLst>
          </p:cNvPr>
          <p:cNvSpPr txBox="1"/>
          <p:nvPr/>
        </p:nvSpPr>
        <p:spPr>
          <a:xfrm>
            <a:off x="763555" y="4502129"/>
            <a:ext cx="5745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Learn more: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Andrej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Work Sans" pitchFamily="2" charset="77"/>
              </a:rPr>
              <a:t>Karpathy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: </a:t>
            </a:r>
            <a:r>
              <a:rPr lang="en-US" sz="2400" b="0" i="0" u="sng" dirty="0">
                <a:solidFill>
                  <a:srgbClr val="2454C3"/>
                </a:solidFill>
                <a:effectLst/>
                <a:latin typeface="Work San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🎥 State of GPT</a:t>
            </a:r>
            <a:endParaRPr lang="en-US" sz="2400" b="0" i="0" dirty="0">
              <a:solidFill>
                <a:srgbClr val="2454C3"/>
              </a:solidFill>
              <a:effectLst/>
              <a:latin typeface="Work Sans" pitchFamily="2" charset="77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Andrej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Work Sans" pitchFamily="2" charset="77"/>
              </a:rPr>
              <a:t>Karpathy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: </a:t>
            </a:r>
            <a:r>
              <a:rPr lang="en-US" sz="2400" b="0" i="0" u="sng" dirty="0">
                <a:solidFill>
                  <a:srgbClr val="2454C3"/>
                </a:solidFill>
                <a:effectLst/>
                <a:latin typeface="Work Sans" pitchFamily="2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🎥 Let's build GPT: from scratch, in code</a:t>
            </a:r>
            <a:endParaRPr lang="en-US" sz="2400" b="0" i="0" dirty="0">
              <a:solidFill>
                <a:srgbClr val="2454C3"/>
              </a:solidFill>
              <a:effectLst/>
              <a:latin typeface="Work Sans" pitchFamily="2" charset="77"/>
            </a:endParaRPr>
          </a:p>
        </p:txBody>
      </p:sp>
      <p:pic>
        <p:nvPicPr>
          <p:cNvPr id="4" name="Picture 2" descr="Diagram of multiple attention heads on tokens in a sentence">
            <a:extLst>
              <a:ext uri="{FF2B5EF4-FFF2-40B4-BE49-F238E27FC236}">
                <a16:creationId xmlns:a16="http://schemas.microsoft.com/office/drawing/2014/main" id="{7BEA9275-C2CB-A6C6-FDD4-42E6ADAC2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75" y="1599045"/>
            <a:ext cx="3325992" cy="4893830"/>
          </a:xfrm>
          <a:prstGeom prst="rect">
            <a:avLst/>
          </a:prstGeom>
          <a:noFill/>
          <a:ln>
            <a:solidFill>
              <a:srgbClr val="2454C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8720285-AFC8-D6C2-914D-4A9AD19AF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52861" cy="17386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GPT models are LLMs based on Transformer architecture from </a:t>
            </a:r>
            <a:r>
              <a:rPr lang="en-US" b="0" i="0" u="sng" dirty="0">
                <a:solidFill>
                  <a:srgbClr val="2454C3"/>
                </a:solidFill>
                <a:effectLst/>
                <a:latin typeface="Work Sans" pitchFamily="2" charset="7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"Attention is all you need" paper</a:t>
            </a:r>
            <a:endParaRPr lang="en-US" u="sng" dirty="0">
              <a:solidFill>
                <a:srgbClr val="2454C3"/>
              </a:solidFill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8027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40D00F-9824-8F84-20D1-E8E5BA210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9AA3-4292-A8DB-1AAE-EE04ED363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Using OpenAI GPT models: Azure Studio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Picture 7" descr="A screenshot of a chat&#10;&#10;Description automatically generated">
            <a:extLst>
              <a:ext uri="{FF2B5EF4-FFF2-40B4-BE49-F238E27FC236}">
                <a16:creationId xmlns:a16="http://schemas.microsoft.com/office/drawing/2014/main" id="{B7CD8A5C-1F5B-FE62-9AAB-B65784C1BE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162"/>
          <a:stretch/>
        </p:blipFill>
        <p:spPr>
          <a:xfrm>
            <a:off x="4722495" y="1764081"/>
            <a:ext cx="6477000" cy="4492914"/>
          </a:xfrm>
          <a:prstGeom prst="rect">
            <a:avLst/>
          </a:prstGeom>
          <a:ln>
            <a:solidFill>
              <a:srgbClr val="2454C3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77283FB-7F62-C34D-72B3-052F2F599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05" y="2103559"/>
            <a:ext cx="3391328" cy="32823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Work Sans" pitchFamily="2" charset="77"/>
              </a:rPr>
              <a:t>System message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Work Sans" pitchFamily="2" charset="77"/>
              </a:rPr>
              <a:t>+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Work Sans" pitchFamily="2" charset="77"/>
              </a:rPr>
              <a:t>User question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Work Sans" pitchFamily="2" charset="77"/>
              </a:rPr>
              <a:t>=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00"/>
                </a:solidFill>
                <a:latin typeface="Work Sans" pitchFamily="2" charset="77"/>
              </a:rPr>
              <a:t>Chat Completion response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F91031-B22D-2057-7A3D-84FFB02AACCE}"/>
              </a:ext>
            </a:extLst>
          </p:cNvPr>
          <p:cNvSpPr/>
          <p:nvPr/>
        </p:nvSpPr>
        <p:spPr>
          <a:xfrm>
            <a:off x="4722495" y="3429000"/>
            <a:ext cx="2014206" cy="1112549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DF76BEE-EA81-0C70-F318-4273702F7EFA}"/>
              </a:ext>
            </a:extLst>
          </p:cNvPr>
          <p:cNvSpPr/>
          <p:nvPr/>
        </p:nvSpPr>
        <p:spPr>
          <a:xfrm>
            <a:off x="9162661" y="2252850"/>
            <a:ext cx="2036834" cy="648972"/>
          </a:xfrm>
          <a:prstGeom prst="round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25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 Chat App Hack Slide Template" id="{A4A070C9-11E0-BF48-B491-E5EB3487B319}" vid="{62BAF9D5-7A1E-FE4A-8101-117DAEC497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1" ma:contentTypeDescription="Create a new document." ma:contentTypeScope="" ma:versionID="98777447365a4e99d4086222c40e4c68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2a669259b813ed9bbbb3dc672542dc47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14B2F883-59EC-4725-B56A-E44352705338}">
  <ds:schemaRefs>
    <ds:schemaRef ds:uri="230e9df3-be65-4c73-a93b-d1236ebd677e"/>
    <ds:schemaRef ds:uri="496da845-320a-4090-a8c1-9d38d24895f3"/>
    <ds:schemaRef ds:uri="4d763a3d-abd4-45ac-ad35-6c0fa32d5b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39D576F-E57F-49F6-B3EC-563D4D313D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C2842-6EE3-4BCD-A440-AB03E8F31F09}">
  <ds:schemaRefs>
    <ds:schemaRef ds:uri="496da845-320a-4090-a8c1-9d38d24895f3"/>
    <ds:schemaRef ds:uri="http://purl.org/dc/terms/"/>
    <ds:schemaRef ds:uri="http://schemas.microsoft.com/sharepoint/v3"/>
    <ds:schemaRef ds:uri="http://purl.org/dc/dcmitype/"/>
    <ds:schemaRef ds:uri="http://schemas.microsoft.com/office/2006/documentManagement/types"/>
    <ds:schemaRef ds:uri="230e9df3-be65-4c73-a93b-d1236ebd677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4d763a3d-abd4-45ac-ad35-6c0fa32d5be4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5306</TotalTime>
  <Words>1121</Words>
  <Application>Microsoft Macintosh PowerPoint</Application>
  <PresentationFormat>Widescreen</PresentationFormat>
  <Paragraphs>255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Aptos</vt:lpstr>
      <vt:lpstr>Aptos Display</vt:lpstr>
      <vt:lpstr>Arial</vt:lpstr>
      <vt:lpstr>Menlo</vt:lpstr>
      <vt:lpstr>Monaco</vt:lpstr>
      <vt:lpstr>Segoe UI</vt:lpstr>
      <vt:lpstr>Segoe UI Semibold</vt:lpstr>
      <vt:lpstr>Segoe UI Semilight</vt:lpstr>
      <vt:lpstr>ui-monospace</vt:lpstr>
      <vt:lpstr>Wingdings</vt:lpstr>
      <vt:lpstr>Work Sans</vt:lpstr>
      <vt:lpstr>Office Theme</vt:lpstr>
      <vt:lpstr>PowerPoint Presentation</vt:lpstr>
      <vt:lpstr>PowerPoint Presentation</vt:lpstr>
      <vt:lpstr>Building a RAG Chat App</vt:lpstr>
      <vt:lpstr>Goal</vt:lpstr>
      <vt:lpstr>PowerPoint Presentation</vt:lpstr>
      <vt:lpstr>LLM: Large Language Model</vt:lpstr>
      <vt:lpstr>LLMs in use today</vt:lpstr>
      <vt:lpstr>GPT: Generative Pre-trained Transformer</vt:lpstr>
      <vt:lpstr>Using OpenAI GPT models: Azure Studio</vt:lpstr>
      <vt:lpstr>Using OpenAI GPT models: Python 🐍</vt:lpstr>
      <vt:lpstr>The limitations of LLMs</vt:lpstr>
      <vt:lpstr>Incorporating domain knowledge</vt:lpstr>
      <vt:lpstr>PowerPoint Presentation</vt:lpstr>
      <vt:lpstr>RAG: Retrieval Augmented Generation</vt:lpstr>
      <vt:lpstr>The benefit of RAG</vt:lpstr>
      <vt:lpstr>RAG components</vt:lpstr>
      <vt:lpstr>Many ways to build a RAG chat app</vt:lpstr>
      <vt:lpstr>Copilot Studio – On Your Data</vt:lpstr>
      <vt:lpstr>Azure Studio – On Your Data</vt:lpstr>
      <vt:lpstr>Open source RAG chat app solution</vt:lpstr>
      <vt:lpstr>PowerPoint Presentation</vt:lpstr>
      <vt:lpstr>Prerequisites</vt:lpstr>
      <vt:lpstr>Opening the project: 3 options</vt:lpstr>
      <vt:lpstr>Deploying with the Azure Developer CLI</vt:lpstr>
      <vt:lpstr>Application architecture on Azure</vt:lpstr>
      <vt:lpstr>Code walkthrough</vt:lpstr>
      <vt:lpstr>Search approach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Pamela Fox</dc:creator>
  <cp:lastModifiedBy>Pamela Fox</cp:lastModifiedBy>
  <cp:revision>2</cp:revision>
  <dcterms:created xsi:type="dcterms:W3CDTF">2024-01-25T20:23:52Z</dcterms:created>
  <dcterms:modified xsi:type="dcterms:W3CDTF">2024-02-01T05:44:23Z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0x010100C8F5212CE279FA4ABCCDA2B633FB6206</vt:lpwstr>
  </property>
  <property fmtid="{D5CDD505-2E9C-101B-9397-08002B2CF9AE}" pid="3" name="ClassificationContentMarkingFooterText">
    <vt:lpwstr>Classified as Microsoft Confidential</vt:lpwstr>
  </property>
  <property fmtid="{D5CDD505-2E9C-101B-9397-08002B2CF9AE}" pid="4" name="MediaServiceImageTags">
    <vt:lpwstr/>
  </property>
</Properties>
</file>